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73" r:id="rId7"/>
    <p:sldId id="262" r:id="rId8"/>
    <p:sldId id="275" r:id="rId9"/>
    <p:sldId id="263" r:id="rId10"/>
    <p:sldId id="274" r:id="rId11"/>
    <p:sldId id="264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5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6114D-0C06-4562-BDE7-7A71032FB0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6BDFAE-FB79-44B6-8185-A3B788D0522E}">
      <dgm:prSet/>
      <dgm:spPr/>
      <dgm:t>
        <a:bodyPr/>
        <a:lstStyle/>
        <a:p>
          <a:r>
            <a:rPr lang="ru-RU" dirty="0"/>
            <a:t>Пропущенные значения — это пустые ячейки в таблице. Если таких данных много, это мешает анализу и обучению модели.</a:t>
          </a:r>
          <a:endParaRPr lang="en-US" dirty="0"/>
        </a:p>
      </dgm:t>
    </dgm:pt>
    <dgm:pt modelId="{833A77A2-974A-47DD-9A6A-B2EF4AEBEA7D}" type="parTrans" cxnId="{5E56EF37-EE36-4B97-A07C-95BD1440BDD2}">
      <dgm:prSet/>
      <dgm:spPr/>
      <dgm:t>
        <a:bodyPr/>
        <a:lstStyle/>
        <a:p>
          <a:endParaRPr lang="en-US"/>
        </a:p>
      </dgm:t>
    </dgm:pt>
    <dgm:pt modelId="{26875DD5-C023-4C16-91AC-778FA5045290}" type="sibTrans" cxnId="{5E56EF37-EE36-4B97-A07C-95BD1440BDD2}">
      <dgm:prSet/>
      <dgm:spPr/>
      <dgm:t>
        <a:bodyPr/>
        <a:lstStyle/>
        <a:p>
          <a:endParaRPr lang="en-US"/>
        </a:p>
      </dgm:t>
    </dgm:pt>
    <dgm:pt modelId="{B0D7B466-2F9F-4FA2-964E-1399104E6D67}">
      <dgm:prSet/>
      <dgm:spPr/>
      <dgm:t>
        <a:bodyPr/>
        <a:lstStyle/>
        <a:p>
          <a:r>
            <a:rPr lang="ru-RU" dirty="0"/>
            <a:t>Машинные алгоритмы не работают с </a:t>
          </a:r>
          <a:r>
            <a:rPr lang="ru-RU" dirty="0" err="1"/>
            <a:t>NaN</a:t>
          </a:r>
          <a:r>
            <a:rPr lang="ru-RU" dirty="0"/>
            <a:t>, поэтому нужно их заполнять или удалять.</a:t>
          </a:r>
          <a:endParaRPr lang="en-US" dirty="0"/>
        </a:p>
      </dgm:t>
    </dgm:pt>
    <dgm:pt modelId="{AFB9F887-65CB-4DB1-BACB-D4E93155316B}" type="parTrans" cxnId="{BE266111-6C0A-49FB-A2B8-BD10FA8E0098}">
      <dgm:prSet/>
      <dgm:spPr/>
      <dgm:t>
        <a:bodyPr/>
        <a:lstStyle/>
        <a:p>
          <a:endParaRPr lang="en-US"/>
        </a:p>
      </dgm:t>
    </dgm:pt>
    <dgm:pt modelId="{033D3F01-89F2-48D9-8E1E-1FFFFFACECFB}" type="sibTrans" cxnId="{BE266111-6C0A-49FB-A2B8-BD10FA8E0098}">
      <dgm:prSet/>
      <dgm:spPr/>
      <dgm:t>
        <a:bodyPr/>
        <a:lstStyle/>
        <a:p>
          <a:endParaRPr lang="en-US"/>
        </a:p>
      </dgm:t>
    </dgm:pt>
    <dgm:pt modelId="{57A6C82B-334B-4060-BCF5-3106355A3D33}" type="pres">
      <dgm:prSet presAssocID="{A346114D-0C06-4562-BDE7-7A71032FB086}" presName="root" presStyleCnt="0">
        <dgm:presLayoutVars>
          <dgm:dir/>
          <dgm:resizeHandles val="exact"/>
        </dgm:presLayoutVars>
      </dgm:prSet>
      <dgm:spPr/>
    </dgm:pt>
    <dgm:pt modelId="{0E76F368-C0BD-44DD-8D6C-6387B18E2DAD}" type="pres">
      <dgm:prSet presAssocID="{6E6BDFAE-FB79-44B6-8185-A3B788D0522E}" presName="compNode" presStyleCnt="0"/>
      <dgm:spPr/>
    </dgm:pt>
    <dgm:pt modelId="{DFBA4263-A3FC-4DBF-912F-0B4A3AE42028}" type="pres">
      <dgm:prSet presAssocID="{6E6BDFAE-FB79-44B6-8185-A3B788D0522E}" presName="bgRect" presStyleLbl="bgShp" presStyleIdx="0" presStyleCnt="2"/>
      <dgm:spPr/>
    </dgm:pt>
    <dgm:pt modelId="{0EB090AA-F9F1-432E-9BBD-81B1745755C2}" type="pres">
      <dgm:prSet presAssocID="{6E6BDFAE-FB79-44B6-8185-A3B788D0522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икроскоп"/>
        </a:ext>
      </dgm:extLst>
    </dgm:pt>
    <dgm:pt modelId="{8A6DC9D1-9BF3-429D-9F6B-11076C5C2219}" type="pres">
      <dgm:prSet presAssocID="{6E6BDFAE-FB79-44B6-8185-A3B788D0522E}" presName="spaceRect" presStyleCnt="0"/>
      <dgm:spPr/>
    </dgm:pt>
    <dgm:pt modelId="{6EF412EA-6417-4F89-B0EC-749730F962C8}" type="pres">
      <dgm:prSet presAssocID="{6E6BDFAE-FB79-44B6-8185-A3B788D0522E}" presName="parTx" presStyleLbl="revTx" presStyleIdx="0" presStyleCnt="2">
        <dgm:presLayoutVars>
          <dgm:chMax val="0"/>
          <dgm:chPref val="0"/>
        </dgm:presLayoutVars>
      </dgm:prSet>
      <dgm:spPr/>
    </dgm:pt>
    <dgm:pt modelId="{47FF16A6-6050-4C30-A23B-ADE2DB94E792}" type="pres">
      <dgm:prSet presAssocID="{26875DD5-C023-4C16-91AC-778FA5045290}" presName="sibTrans" presStyleCnt="0"/>
      <dgm:spPr/>
    </dgm:pt>
    <dgm:pt modelId="{DDCFB375-6227-4215-958E-8E41EA9F4547}" type="pres">
      <dgm:prSet presAssocID="{B0D7B466-2F9F-4FA2-964E-1399104E6D67}" presName="compNode" presStyleCnt="0"/>
      <dgm:spPr/>
    </dgm:pt>
    <dgm:pt modelId="{07067E08-96BF-4A80-8407-AEFC90537684}" type="pres">
      <dgm:prSet presAssocID="{B0D7B466-2F9F-4FA2-964E-1399104E6D67}" presName="bgRect" presStyleLbl="bgShp" presStyleIdx="1" presStyleCnt="2"/>
      <dgm:spPr/>
    </dgm:pt>
    <dgm:pt modelId="{223EDED4-06BD-4E1F-B333-401521BC7A9E}" type="pres">
      <dgm:prSet presAssocID="{B0D7B466-2F9F-4FA2-964E-1399104E6D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853597-1DF1-41F6-8DAD-2970E9C5C1D1}" type="pres">
      <dgm:prSet presAssocID="{B0D7B466-2F9F-4FA2-964E-1399104E6D67}" presName="spaceRect" presStyleCnt="0"/>
      <dgm:spPr/>
    </dgm:pt>
    <dgm:pt modelId="{A2D8855E-F6F9-41A3-881B-9D0BABC41EE3}" type="pres">
      <dgm:prSet presAssocID="{B0D7B466-2F9F-4FA2-964E-1399104E6D6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E266111-6C0A-49FB-A2B8-BD10FA8E0098}" srcId="{A346114D-0C06-4562-BDE7-7A71032FB086}" destId="{B0D7B466-2F9F-4FA2-964E-1399104E6D67}" srcOrd="1" destOrd="0" parTransId="{AFB9F887-65CB-4DB1-BACB-D4E93155316B}" sibTransId="{033D3F01-89F2-48D9-8E1E-1FFFFFACECFB}"/>
    <dgm:cxn modelId="{1E585116-6BFB-48BD-A3BB-E3992F5F9A34}" type="presOf" srcId="{6E6BDFAE-FB79-44B6-8185-A3B788D0522E}" destId="{6EF412EA-6417-4F89-B0EC-749730F962C8}" srcOrd="0" destOrd="0" presId="urn:microsoft.com/office/officeart/2018/2/layout/IconVerticalSolidList"/>
    <dgm:cxn modelId="{6BCAFF1B-9C4C-4776-B939-1B0DBDF45949}" type="presOf" srcId="{B0D7B466-2F9F-4FA2-964E-1399104E6D67}" destId="{A2D8855E-F6F9-41A3-881B-9D0BABC41EE3}" srcOrd="0" destOrd="0" presId="urn:microsoft.com/office/officeart/2018/2/layout/IconVerticalSolidList"/>
    <dgm:cxn modelId="{5E56EF37-EE36-4B97-A07C-95BD1440BDD2}" srcId="{A346114D-0C06-4562-BDE7-7A71032FB086}" destId="{6E6BDFAE-FB79-44B6-8185-A3B788D0522E}" srcOrd="0" destOrd="0" parTransId="{833A77A2-974A-47DD-9A6A-B2EF4AEBEA7D}" sibTransId="{26875DD5-C023-4C16-91AC-778FA5045290}"/>
    <dgm:cxn modelId="{37A2CD50-DF7D-425D-BDF4-5FEF8F21411F}" type="presOf" srcId="{A346114D-0C06-4562-BDE7-7A71032FB086}" destId="{57A6C82B-334B-4060-BCF5-3106355A3D33}" srcOrd="0" destOrd="0" presId="urn:microsoft.com/office/officeart/2018/2/layout/IconVerticalSolidList"/>
    <dgm:cxn modelId="{CF18AF94-1C72-4C57-BABE-F6C2EDBDCBB1}" type="presParOf" srcId="{57A6C82B-334B-4060-BCF5-3106355A3D33}" destId="{0E76F368-C0BD-44DD-8D6C-6387B18E2DAD}" srcOrd="0" destOrd="0" presId="urn:microsoft.com/office/officeart/2018/2/layout/IconVerticalSolidList"/>
    <dgm:cxn modelId="{5E555B0F-B9F9-42D0-855D-4BD964CC0970}" type="presParOf" srcId="{0E76F368-C0BD-44DD-8D6C-6387B18E2DAD}" destId="{DFBA4263-A3FC-4DBF-912F-0B4A3AE42028}" srcOrd="0" destOrd="0" presId="urn:microsoft.com/office/officeart/2018/2/layout/IconVerticalSolidList"/>
    <dgm:cxn modelId="{F0966CD7-2B31-40AF-970C-F8D970B153ED}" type="presParOf" srcId="{0E76F368-C0BD-44DD-8D6C-6387B18E2DAD}" destId="{0EB090AA-F9F1-432E-9BBD-81B1745755C2}" srcOrd="1" destOrd="0" presId="urn:microsoft.com/office/officeart/2018/2/layout/IconVerticalSolidList"/>
    <dgm:cxn modelId="{5B123D8B-E866-46A0-B63E-B69323023476}" type="presParOf" srcId="{0E76F368-C0BD-44DD-8D6C-6387B18E2DAD}" destId="{8A6DC9D1-9BF3-429D-9F6B-11076C5C2219}" srcOrd="2" destOrd="0" presId="urn:microsoft.com/office/officeart/2018/2/layout/IconVerticalSolidList"/>
    <dgm:cxn modelId="{ACD164D2-3C06-4F24-B4F4-04B1801376BD}" type="presParOf" srcId="{0E76F368-C0BD-44DD-8D6C-6387B18E2DAD}" destId="{6EF412EA-6417-4F89-B0EC-749730F962C8}" srcOrd="3" destOrd="0" presId="urn:microsoft.com/office/officeart/2018/2/layout/IconVerticalSolidList"/>
    <dgm:cxn modelId="{F2365837-07EC-47E9-9AB8-7B81E7D512FC}" type="presParOf" srcId="{57A6C82B-334B-4060-BCF5-3106355A3D33}" destId="{47FF16A6-6050-4C30-A23B-ADE2DB94E792}" srcOrd="1" destOrd="0" presId="urn:microsoft.com/office/officeart/2018/2/layout/IconVerticalSolidList"/>
    <dgm:cxn modelId="{B6C1AC55-E322-4CAE-BF26-7F07AC8AEAE4}" type="presParOf" srcId="{57A6C82B-334B-4060-BCF5-3106355A3D33}" destId="{DDCFB375-6227-4215-958E-8E41EA9F4547}" srcOrd="2" destOrd="0" presId="urn:microsoft.com/office/officeart/2018/2/layout/IconVerticalSolidList"/>
    <dgm:cxn modelId="{4960A16D-44D2-4A58-9BE9-208D7892522F}" type="presParOf" srcId="{DDCFB375-6227-4215-958E-8E41EA9F4547}" destId="{07067E08-96BF-4A80-8407-AEFC90537684}" srcOrd="0" destOrd="0" presId="urn:microsoft.com/office/officeart/2018/2/layout/IconVerticalSolidList"/>
    <dgm:cxn modelId="{8CAE41FB-8D69-4E00-915F-C88B8B09C26F}" type="presParOf" srcId="{DDCFB375-6227-4215-958E-8E41EA9F4547}" destId="{223EDED4-06BD-4E1F-B333-401521BC7A9E}" srcOrd="1" destOrd="0" presId="urn:microsoft.com/office/officeart/2018/2/layout/IconVerticalSolidList"/>
    <dgm:cxn modelId="{0EF47B3C-AC2C-46EB-8E5F-B2C1D612F923}" type="presParOf" srcId="{DDCFB375-6227-4215-958E-8E41EA9F4547}" destId="{52853597-1DF1-41F6-8DAD-2970E9C5C1D1}" srcOrd="2" destOrd="0" presId="urn:microsoft.com/office/officeart/2018/2/layout/IconVerticalSolidList"/>
    <dgm:cxn modelId="{426A2379-1EA5-4DCC-A101-80705289A200}" type="presParOf" srcId="{DDCFB375-6227-4215-958E-8E41EA9F4547}" destId="{A2D8855E-F6F9-41A3-881B-9D0BABC41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7DABF-5C32-4BD1-8A0E-E6637B3EB9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5BE6D00-17CC-425E-9B66-CD41961EAFD9}">
      <dgm:prSet/>
      <dgm:spPr/>
      <dgm:t>
        <a:bodyPr/>
        <a:lstStyle/>
        <a:p>
          <a:r>
            <a:rPr lang="ru-RU" b="1"/>
            <a:t>Что это:</a:t>
          </a:r>
          <a:br>
            <a:rPr lang="ru-RU"/>
          </a:br>
          <a:r>
            <a:rPr lang="ru-RU"/>
            <a:t>Выбросы — это значения, которые сильно отличаются от большинства данных.</a:t>
          </a:r>
          <a:endParaRPr lang="en-US"/>
        </a:p>
      </dgm:t>
    </dgm:pt>
    <dgm:pt modelId="{B5800882-ACCF-4FC3-A749-103AC1100B29}" type="parTrans" cxnId="{5DC2C3F7-CB96-4B14-B7E6-8E380F5FB378}">
      <dgm:prSet/>
      <dgm:spPr/>
      <dgm:t>
        <a:bodyPr/>
        <a:lstStyle/>
        <a:p>
          <a:endParaRPr lang="en-US"/>
        </a:p>
      </dgm:t>
    </dgm:pt>
    <dgm:pt modelId="{EDCC2FD1-74D6-4707-BF66-9CF4A815FE5C}" type="sibTrans" cxnId="{5DC2C3F7-CB96-4B14-B7E6-8E380F5FB378}">
      <dgm:prSet/>
      <dgm:spPr/>
      <dgm:t>
        <a:bodyPr/>
        <a:lstStyle/>
        <a:p>
          <a:endParaRPr lang="en-US"/>
        </a:p>
      </dgm:t>
    </dgm:pt>
    <dgm:pt modelId="{791EDDE4-BFB8-4D21-8C45-267920155BDC}">
      <dgm:prSet/>
      <dgm:spPr/>
      <dgm:t>
        <a:bodyPr/>
        <a:lstStyle/>
        <a:p>
          <a:r>
            <a:rPr lang="ru-RU" b="1" dirty="0"/>
            <a:t>Зачем убирать:</a:t>
          </a:r>
          <a:br>
            <a:rPr lang="ru-RU" dirty="0"/>
          </a:br>
          <a:r>
            <a:rPr lang="ru-RU" dirty="0"/>
            <a:t>Они могут сильно испортить результат модели, особенно в задачах регрессии.</a:t>
          </a:r>
          <a:endParaRPr lang="en-US" dirty="0"/>
        </a:p>
      </dgm:t>
    </dgm:pt>
    <dgm:pt modelId="{3905583F-236E-4027-ADF2-D8AEF8CCD02D}" type="parTrans" cxnId="{2B8EA6A6-00C9-4DBB-9302-05ADE692636E}">
      <dgm:prSet/>
      <dgm:spPr/>
      <dgm:t>
        <a:bodyPr/>
        <a:lstStyle/>
        <a:p>
          <a:endParaRPr lang="en-US"/>
        </a:p>
      </dgm:t>
    </dgm:pt>
    <dgm:pt modelId="{7AE20F6F-4178-4D83-822E-A3C9B473A7F3}" type="sibTrans" cxnId="{2B8EA6A6-00C9-4DBB-9302-05ADE692636E}">
      <dgm:prSet/>
      <dgm:spPr/>
      <dgm:t>
        <a:bodyPr/>
        <a:lstStyle/>
        <a:p>
          <a:endParaRPr lang="en-US"/>
        </a:p>
      </dgm:t>
    </dgm:pt>
    <dgm:pt modelId="{9DA5EA49-06D7-453A-8FFE-B491D2C1802F}" type="pres">
      <dgm:prSet presAssocID="{DCB7DABF-5C32-4BD1-8A0E-E6637B3EB937}" presName="linear" presStyleCnt="0">
        <dgm:presLayoutVars>
          <dgm:animLvl val="lvl"/>
          <dgm:resizeHandles val="exact"/>
        </dgm:presLayoutVars>
      </dgm:prSet>
      <dgm:spPr/>
    </dgm:pt>
    <dgm:pt modelId="{C65BAB92-8E73-4B3D-95A3-834753B6A855}" type="pres">
      <dgm:prSet presAssocID="{25BE6D00-17CC-425E-9B66-CD41961EAF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2B0C4C-B051-41B3-8B1E-AF08C4E508DD}" type="pres">
      <dgm:prSet presAssocID="{EDCC2FD1-74D6-4707-BF66-9CF4A815FE5C}" presName="spacer" presStyleCnt="0"/>
      <dgm:spPr/>
    </dgm:pt>
    <dgm:pt modelId="{5BA5C444-5493-4C03-BF37-632B361FEF76}" type="pres">
      <dgm:prSet presAssocID="{791EDDE4-BFB8-4D21-8C45-267920155B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FC8F965-3C96-4318-8CAC-B01480B03F67}" type="presOf" srcId="{791EDDE4-BFB8-4D21-8C45-267920155BDC}" destId="{5BA5C444-5493-4C03-BF37-632B361FEF76}" srcOrd="0" destOrd="0" presId="urn:microsoft.com/office/officeart/2005/8/layout/vList2"/>
    <dgm:cxn modelId="{F98BC98E-2731-44C4-8CE5-7718DC63281C}" type="presOf" srcId="{25BE6D00-17CC-425E-9B66-CD41961EAFD9}" destId="{C65BAB92-8E73-4B3D-95A3-834753B6A855}" srcOrd="0" destOrd="0" presId="urn:microsoft.com/office/officeart/2005/8/layout/vList2"/>
    <dgm:cxn modelId="{5AD940A6-399D-4519-A9D6-417EB4272216}" type="presOf" srcId="{DCB7DABF-5C32-4BD1-8A0E-E6637B3EB937}" destId="{9DA5EA49-06D7-453A-8FFE-B491D2C1802F}" srcOrd="0" destOrd="0" presId="urn:microsoft.com/office/officeart/2005/8/layout/vList2"/>
    <dgm:cxn modelId="{2B8EA6A6-00C9-4DBB-9302-05ADE692636E}" srcId="{DCB7DABF-5C32-4BD1-8A0E-E6637B3EB937}" destId="{791EDDE4-BFB8-4D21-8C45-267920155BDC}" srcOrd="1" destOrd="0" parTransId="{3905583F-236E-4027-ADF2-D8AEF8CCD02D}" sibTransId="{7AE20F6F-4178-4D83-822E-A3C9B473A7F3}"/>
    <dgm:cxn modelId="{5DC2C3F7-CB96-4B14-B7E6-8E380F5FB378}" srcId="{DCB7DABF-5C32-4BD1-8A0E-E6637B3EB937}" destId="{25BE6D00-17CC-425E-9B66-CD41961EAFD9}" srcOrd="0" destOrd="0" parTransId="{B5800882-ACCF-4FC3-A749-103AC1100B29}" sibTransId="{EDCC2FD1-74D6-4707-BF66-9CF4A815FE5C}"/>
    <dgm:cxn modelId="{24E8527F-B9FA-49A4-8B22-3858A1498162}" type="presParOf" srcId="{9DA5EA49-06D7-453A-8FFE-B491D2C1802F}" destId="{C65BAB92-8E73-4B3D-95A3-834753B6A855}" srcOrd="0" destOrd="0" presId="urn:microsoft.com/office/officeart/2005/8/layout/vList2"/>
    <dgm:cxn modelId="{82782AC6-0E43-442C-83A2-B296D0A00B99}" type="presParOf" srcId="{9DA5EA49-06D7-453A-8FFE-B491D2C1802F}" destId="{582B0C4C-B051-41B3-8B1E-AF08C4E508DD}" srcOrd="1" destOrd="0" presId="urn:microsoft.com/office/officeart/2005/8/layout/vList2"/>
    <dgm:cxn modelId="{6063FE99-54D0-434C-B3CD-65DD72C44144}" type="presParOf" srcId="{9DA5EA49-06D7-453A-8FFE-B491D2C1802F}" destId="{5BA5C444-5493-4C03-BF37-632B361FEF7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0C63BF-8DE6-4A7B-A5B6-783A0B4B82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ACAAAB-BC3D-4EEC-BC6B-05A60E835508}">
      <dgm:prSet/>
      <dgm:spPr/>
      <dgm:t>
        <a:bodyPr/>
        <a:lstStyle/>
        <a:p>
          <a:r>
            <a:rPr lang="ru-RU" b="1" dirty="0"/>
            <a:t>Что это:</a:t>
          </a:r>
          <a:br>
            <a:rPr lang="ru-RU" dirty="0"/>
          </a:br>
          <a:r>
            <a:rPr lang="ru-RU" b="0" i="0" dirty="0"/>
            <a:t>процесс преобразования числовых признаков в наборе данных к одному масштабу или диапазону, чтобы избежать доминирования одних признаков над другими из-за их начальных значений</a:t>
          </a:r>
          <a:endParaRPr lang="en-US" dirty="0"/>
        </a:p>
      </dgm:t>
    </dgm:pt>
    <dgm:pt modelId="{50FCD98B-A2BC-4AF9-AAF9-C5C2D4797BFF}" type="parTrans" cxnId="{6DDA124D-CC8B-4393-BFD7-F8398E8D1BC6}">
      <dgm:prSet/>
      <dgm:spPr/>
      <dgm:t>
        <a:bodyPr/>
        <a:lstStyle/>
        <a:p>
          <a:endParaRPr lang="en-US"/>
        </a:p>
      </dgm:t>
    </dgm:pt>
    <dgm:pt modelId="{1882C754-72B1-420A-A6BD-A6A8CBAA4E60}" type="sibTrans" cxnId="{6DDA124D-CC8B-4393-BFD7-F8398E8D1BC6}">
      <dgm:prSet/>
      <dgm:spPr/>
      <dgm:t>
        <a:bodyPr/>
        <a:lstStyle/>
        <a:p>
          <a:endParaRPr lang="en-US"/>
        </a:p>
      </dgm:t>
    </dgm:pt>
    <dgm:pt modelId="{568B59CA-8439-4B3B-B694-024B94B8FDAD}">
      <dgm:prSet/>
      <dgm:spPr/>
      <dgm:t>
        <a:bodyPr/>
        <a:lstStyle/>
        <a:p>
          <a:r>
            <a:rPr lang="ru-RU" b="1"/>
            <a:t>Почему важно:</a:t>
          </a:r>
          <a:br>
            <a:rPr lang="ru-RU"/>
          </a:br>
          <a:r>
            <a:rPr lang="ru-RU"/>
            <a:t>Многие модели (например, линейная регрессия) чувствительны к разным шкалам.</a:t>
          </a:r>
          <a:endParaRPr lang="en-US"/>
        </a:p>
      </dgm:t>
    </dgm:pt>
    <dgm:pt modelId="{C0B01F17-4B1F-4255-9775-D1CC6D5D92FC}" type="parTrans" cxnId="{86EAD215-0DAB-4C7E-8D95-B98AD0F732B2}">
      <dgm:prSet/>
      <dgm:spPr/>
      <dgm:t>
        <a:bodyPr/>
        <a:lstStyle/>
        <a:p>
          <a:endParaRPr lang="en-US"/>
        </a:p>
      </dgm:t>
    </dgm:pt>
    <dgm:pt modelId="{885DCE03-D28C-4955-B73D-1DDAC1641F3F}" type="sibTrans" cxnId="{86EAD215-0DAB-4C7E-8D95-B98AD0F732B2}">
      <dgm:prSet/>
      <dgm:spPr/>
      <dgm:t>
        <a:bodyPr/>
        <a:lstStyle/>
        <a:p>
          <a:endParaRPr lang="en-US"/>
        </a:p>
      </dgm:t>
    </dgm:pt>
    <dgm:pt modelId="{13CA2289-6E5A-45B2-8AE0-A02CDA277CAA}" type="pres">
      <dgm:prSet presAssocID="{360C63BF-8DE6-4A7B-A5B6-783A0B4B82E8}" presName="linear" presStyleCnt="0">
        <dgm:presLayoutVars>
          <dgm:animLvl val="lvl"/>
          <dgm:resizeHandles val="exact"/>
        </dgm:presLayoutVars>
      </dgm:prSet>
      <dgm:spPr/>
    </dgm:pt>
    <dgm:pt modelId="{7DB09E73-EE4C-42C6-BCBE-56DDE98265E0}" type="pres">
      <dgm:prSet presAssocID="{E0ACAAAB-BC3D-4EEC-BC6B-05A60E8355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E1100CE-F9D8-4FA6-BCEE-36B9BBB14279}" type="pres">
      <dgm:prSet presAssocID="{1882C754-72B1-420A-A6BD-A6A8CBAA4E60}" presName="spacer" presStyleCnt="0"/>
      <dgm:spPr/>
    </dgm:pt>
    <dgm:pt modelId="{95183D9A-C5BD-4DE6-B067-4875628E60B9}" type="pres">
      <dgm:prSet presAssocID="{568B59CA-8439-4B3B-B694-024B94B8FDA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6EAD215-0DAB-4C7E-8D95-B98AD0F732B2}" srcId="{360C63BF-8DE6-4A7B-A5B6-783A0B4B82E8}" destId="{568B59CA-8439-4B3B-B694-024B94B8FDAD}" srcOrd="1" destOrd="0" parTransId="{C0B01F17-4B1F-4255-9775-D1CC6D5D92FC}" sibTransId="{885DCE03-D28C-4955-B73D-1DDAC1641F3F}"/>
    <dgm:cxn modelId="{6DDA124D-CC8B-4393-BFD7-F8398E8D1BC6}" srcId="{360C63BF-8DE6-4A7B-A5B6-783A0B4B82E8}" destId="{E0ACAAAB-BC3D-4EEC-BC6B-05A60E835508}" srcOrd="0" destOrd="0" parTransId="{50FCD98B-A2BC-4AF9-AAF9-C5C2D4797BFF}" sibTransId="{1882C754-72B1-420A-A6BD-A6A8CBAA4E60}"/>
    <dgm:cxn modelId="{163816A4-1CD7-49E1-989A-F09F0BE602D0}" type="presOf" srcId="{E0ACAAAB-BC3D-4EEC-BC6B-05A60E835508}" destId="{7DB09E73-EE4C-42C6-BCBE-56DDE98265E0}" srcOrd="0" destOrd="0" presId="urn:microsoft.com/office/officeart/2005/8/layout/vList2"/>
    <dgm:cxn modelId="{9FEFDDD7-3523-4C5B-99F6-8A5AE43ACCB9}" type="presOf" srcId="{360C63BF-8DE6-4A7B-A5B6-783A0B4B82E8}" destId="{13CA2289-6E5A-45B2-8AE0-A02CDA277CAA}" srcOrd="0" destOrd="0" presId="urn:microsoft.com/office/officeart/2005/8/layout/vList2"/>
    <dgm:cxn modelId="{52851EF1-6629-422E-A2F6-56B41E25FD7D}" type="presOf" srcId="{568B59CA-8439-4B3B-B694-024B94B8FDAD}" destId="{95183D9A-C5BD-4DE6-B067-4875628E60B9}" srcOrd="0" destOrd="0" presId="urn:microsoft.com/office/officeart/2005/8/layout/vList2"/>
    <dgm:cxn modelId="{1265A2DA-2EFF-4782-A6A8-E352FB66E693}" type="presParOf" srcId="{13CA2289-6E5A-45B2-8AE0-A02CDA277CAA}" destId="{7DB09E73-EE4C-42C6-BCBE-56DDE98265E0}" srcOrd="0" destOrd="0" presId="urn:microsoft.com/office/officeart/2005/8/layout/vList2"/>
    <dgm:cxn modelId="{620AFC78-BD44-4D4F-AA81-3FAB5CA08CFC}" type="presParOf" srcId="{13CA2289-6E5A-45B2-8AE0-A02CDA277CAA}" destId="{AE1100CE-F9D8-4FA6-BCEE-36B9BBB14279}" srcOrd="1" destOrd="0" presId="urn:microsoft.com/office/officeart/2005/8/layout/vList2"/>
    <dgm:cxn modelId="{39645129-EE4A-4CE5-AB39-C1743BB53982}" type="presParOf" srcId="{13CA2289-6E5A-45B2-8AE0-A02CDA277CAA}" destId="{95183D9A-C5BD-4DE6-B067-4875628E60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0CF0D-E024-49C7-96C1-3125FE1440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04765C-3E7C-4545-BE0A-75AF34B9F33E}">
      <dgm:prSet/>
      <dgm:spPr/>
      <dgm:t>
        <a:bodyPr/>
        <a:lstStyle/>
        <a:p>
          <a:r>
            <a:rPr lang="ru-RU" b="1"/>
            <a:t>Что это:</a:t>
          </a:r>
          <a:br>
            <a:rPr lang="ru-RU"/>
          </a:br>
          <a:r>
            <a:rPr lang="ru-RU"/>
            <a:t>Категориальные данные — это текстовые значения ("male", "female", "C", "S").</a:t>
          </a:r>
          <a:endParaRPr lang="en-US"/>
        </a:p>
      </dgm:t>
    </dgm:pt>
    <dgm:pt modelId="{A9461066-604D-44BF-ADB9-7BBA8E0B3564}" type="parTrans" cxnId="{5FA0D54D-F6B5-4A08-8975-BDF437B6026C}">
      <dgm:prSet/>
      <dgm:spPr/>
      <dgm:t>
        <a:bodyPr/>
        <a:lstStyle/>
        <a:p>
          <a:endParaRPr lang="en-US"/>
        </a:p>
      </dgm:t>
    </dgm:pt>
    <dgm:pt modelId="{32E3D57F-8538-4861-9E1F-41407CB833EC}" type="sibTrans" cxnId="{5FA0D54D-F6B5-4A08-8975-BDF437B6026C}">
      <dgm:prSet/>
      <dgm:spPr/>
      <dgm:t>
        <a:bodyPr/>
        <a:lstStyle/>
        <a:p>
          <a:endParaRPr lang="en-US"/>
        </a:p>
      </dgm:t>
    </dgm:pt>
    <dgm:pt modelId="{9733BE88-453B-40B7-8A01-7FAB69B8948F}">
      <dgm:prSet/>
      <dgm:spPr/>
      <dgm:t>
        <a:bodyPr/>
        <a:lstStyle/>
        <a:p>
          <a:r>
            <a:rPr lang="ru-RU" b="1"/>
            <a:t>Проблема:</a:t>
          </a:r>
          <a:br>
            <a:rPr lang="ru-RU"/>
          </a:br>
          <a:r>
            <a:rPr lang="ru-RU"/>
            <a:t>Модели не понимают текст — им нужны числа.</a:t>
          </a:r>
          <a:endParaRPr lang="en-US"/>
        </a:p>
      </dgm:t>
    </dgm:pt>
    <dgm:pt modelId="{7C26E4E2-8DAA-4EA0-B8CA-D79045C016F0}" type="parTrans" cxnId="{5623B2B8-901A-4F9A-8B1A-28C761F7B9DD}">
      <dgm:prSet/>
      <dgm:spPr/>
      <dgm:t>
        <a:bodyPr/>
        <a:lstStyle/>
        <a:p>
          <a:endParaRPr lang="en-US"/>
        </a:p>
      </dgm:t>
    </dgm:pt>
    <dgm:pt modelId="{FA906536-5BDF-4115-A57F-A721C1A6645A}" type="sibTrans" cxnId="{5623B2B8-901A-4F9A-8B1A-28C761F7B9DD}">
      <dgm:prSet/>
      <dgm:spPr/>
      <dgm:t>
        <a:bodyPr/>
        <a:lstStyle/>
        <a:p>
          <a:endParaRPr lang="en-US"/>
        </a:p>
      </dgm:t>
    </dgm:pt>
    <dgm:pt modelId="{C0B9BB37-3F9D-4D50-9432-8FC17BA72737}" type="pres">
      <dgm:prSet presAssocID="{D6C0CF0D-E024-49C7-96C1-3125FE1440B4}" presName="linear" presStyleCnt="0">
        <dgm:presLayoutVars>
          <dgm:animLvl val="lvl"/>
          <dgm:resizeHandles val="exact"/>
        </dgm:presLayoutVars>
      </dgm:prSet>
      <dgm:spPr/>
    </dgm:pt>
    <dgm:pt modelId="{2B94B682-2962-4FFC-97D4-9CAB1D063AF2}" type="pres">
      <dgm:prSet presAssocID="{2A04765C-3E7C-4545-BE0A-75AF34B9F3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996BD1B-86CA-4DA5-AFD1-956362000747}" type="pres">
      <dgm:prSet presAssocID="{32E3D57F-8538-4861-9E1F-41407CB833EC}" presName="spacer" presStyleCnt="0"/>
      <dgm:spPr/>
    </dgm:pt>
    <dgm:pt modelId="{72520C2A-0DFA-4BDE-8779-216541EE6991}" type="pres">
      <dgm:prSet presAssocID="{9733BE88-453B-40B7-8A01-7FAB69B8948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9B293E-D84F-47CA-B2A3-988F9DA1F694}" type="presOf" srcId="{D6C0CF0D-E024-49C7-96C1-3125FE1440B4}" destId="{C0B9BB37-3F9D-4D50-9432-8FC17BA72737}" srcOrd="0" destOrd="0" presId="urn:microsoft.com/office/officeart/2005/8/layout/vList2"/>
    <dgm:cxn modelId="{5FA0D54D-F6B5-4A08-8975-BDF437B6026C}" srcId="{D6C0CF0D-E024-49C7-96C1-3125FE1440B4}" destId="{2A04765C-3E7C-4545-BE0A-75AF34B9F33E}" srcOrd="0" destOrd="0" parTransId="{A9461066-604D-44BF-ADB9-7BBA8E0B3564}" sibTransId="{32E3D57F-8538-4861-9E1F-41407CB833EC}"/>
    <dgm:cxn modelId="{5623B2B8-901A-4F9A-8B1A-28C761F7B9DD}" srcId="{D6C0CF0D-E024-49C7-96C1-3125FE1440B4}" destId="{9733BE88-453B-40B7-8A01-7FAB69B8948F}" srcOrd="1" destOrd="0" parTransId="{7C26E4E2-8DAA-4EA0-B8CA-D79045C016F0}" sibTransId="{FA906536-5BDF-4115-A57F-A721C1A6645A}"/>
    <dgm:cxn modelId="{2701ECE3-4C0C-451E-9238-D208FB400232}" type="presOf" srcId="{2A04765C-3E7C-4545-BE0A-75AF34B9F33E}" destId="{2B94B682-2962-4FFC-97D4-9CAB1D063AF2}" srcOrd="0" destOrd="0" presId="urn:microsoft.com/office/officeart/2005/8/layout/vList2"/>
    <dgm:cxn modelId="{6D2784E4-DA92-4215-9B07-91234926C2E9}" type="presOf" srcId="{9733BE88-453B-40B7-8A01-7FAB69B8948F}" destId="{72520C2A-0DFA-4BDE-8779-216541EE6991}" srcOrd="0" destOrd="0" presId="urn:microsoft.com/office/officeart/2005/8/layout/vList2"/>
    <dgm:cxn modelId="{8063F053-1D71-4CDD-A67D-A03E746B9BA3}" type="presParOf" srcId="{C0B9BB37-3F9D-4D50-9432-8FC17BA72737}" destId="{2B94B682-2962-4FFC-97D4-9CAB1D063AF2}" srcOrd="0" destOrd="0" presId="urn:microsoft.com/office/officeart/2005/8/layout/vList2"/>
    <dgm:cxn modelId="{184FF475-7B0C-4A14-AD83-C9C131B7ADB4}" type="presParOf" srcId="{C0B9BB37-3F9D-4D50-9432-8FC17BA72737}" destId="{7996BD1B-86CA-4DA5-AFD1-956362000747}" srcOrd="1" destOrd="0" presId="urn:microsoft.com/office/officeart/2005/8/layout/vList2"/>
    <dgm:cxn modelId="{9B39F65B-3ED9-492C-95DC-F0761804B857}" type="presParOf" srcId="{C0B9BB37-3F9D-4D50-9432-8FC17BA72737}" destId="{72520C2A-0DFA-4BDE-8779-216541EE699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CACCBB-2289-4787-A5D1-30351DCE1C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9733E0-7D40-4256-9CB6-B1187C5C19FF}">
      <dgm:prSet/>
      <dgm:spPr/>
      <dgm:t>
        <a:bodyPr/>
        <a:lstStyle/>
        <a:p>
          <a:r>
            <a:rPr lang="ru-RU" b="1"/>
            <a:t>Что это:</a:t>
          </a:r>
          <a:br>
            <a:rPr lang="ru-RU"/>
          </a:br>
          <a:r>
            <a:rPr lang="ru-RU"/>
            <a:t>Повторяющиеся строки в таблице.</a:t>
          </a:r>
          <a:endParaRPr lang="en-US"/>
        </a:p>
      </dgm:t>
    </dgm:pt>
    <dgm:pt modelId="{53A54C71-9C9F-45C5-AFA7-547FFFDFD985}" type="parTrans" cxnId="{77137BC0-206C-4EEF-9CDE-690DAF13C40F}">
      <dgm:prSet/>
      <dgm:spPr/>
      <dgm:t>
        <a:bodyPr/>
        <a:lstStyle/>
        <a:p>
          <a:endParaRPr lang="en-US"/>
        </a:p>
      </dgm:t>
    </dgm:pt>
    <dgm:pt modelId="{8CC6E2E6-7197-4777-A528-420588F77079}" type="sibTrans" cxnId="{77137BC0-206C-4EEF-9CDE-690DAF13C40F}">
      <dgm:prSet/>
      <dgm:spPr/>
      <dgm:t>
        <a:bodyPr/>
        <a:lstStyle/>
        <a:p>
          <a:endParaRPr lang="en-US"/>
        </a:p>
      </dgm:t>
    </dgm:pt>
    <dgm:pt modelId="{3044D8BA-9B49-4573-B734-011954450ECB}">
      <dgm:prSet/>
      <dgm:spPr/>
      <dgm:t>
        <a:bodyPr/>
        <a:lstStyle/>
        <a:p>
          <a:r>
            <a:rPr lang="ru-RU" b="1"/>
            <a:t>Зачем убирать:</a:t>
          </a:r>
          <a:br>
            <a:rPr lang="ru-RU"/>
          </a:br>
          <a:r>
            <a:rPr lang="ru-RU"/>
            <a:t>Они могут искажать результаты и перегружать модель.</a:t>
          </a:r>
          <a:endParaRPr lang="en-US"/>
        </a:p>
      </dgm:t>
    </dgm:pt>
    <dgm:pt modelId="{DA589001-7DD3-4256-AA46-4CE9B1EDAC4C}" type="parTrans" cxnId="{E72590C3-FF73-4D86-8BC0-23E59FB9EF9A}">
      <dgm:prSet/>
      <dgm:spPr/>
      <dgm:t>
        <a:bodyPr/>
        <a:lstStyle/>
        <a:p>
          <a:endParaRPr lang="en-US"/>
        </a:p>
      </dgm:t>
    </dgm:pt>
    <dgm:pt modelId="{1817A55F-E8F6-44A0-8C3B-32F44DFC1CD3}" type="sibTrans" cxnId="{E72590C3-FF73-4D86-8BC0-23E59FB9EF9A}">
      <dgm:prSet/>
      <dgm:spPr/>
      <dgm:t>
        <a:bodyPr/>
        <a:lstStyle/>
        <a:p>
          <a:endParaRPr lang="en-US"/>
        </a:p>
      </dgm:t>
    </dgm:pt>
    <dgm:pt modelId="{2F764AEE-B8C7-4342-9E4A-F9BBE1E3978A}" type="pres">
      <dgm:prSet presAssocID="{F8CACCBB-2289-4787-A5D1-30351DCE1C75}" presName="linear" presStyleCnt="0">
        <dgm:presLayoutVars>
          <dgm:animLvl val="lvl"/>
          <dgm:resizeHandles val="exact"/>
        </dgm:presLayoutVars>
      </dgm:prSet>
      <dgm:spPr/>
    </dgm:pt>
    <dgm:pt modelId="{D780096C-3210-4581-B8B3-B35DF0683DBF}" type="pres">
      <dgm:prSet presAssocID="{E09733E0-7D40-4256-9CB6-B1187C5C19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EF51BEE-73DD-40E3-B10F-76FA817A317E}" type="pres">
      <dgm:prSet presAssocID="{8CC6E2E6-7197-4777-A528-420588F77079}" presName="spacer" presStyleCnt="0"/>
      <dgm:spPr/>
    </dgm:pt>
    <dgm:pt modelId="{2113549A-5F03-4F14-90A0-451E9984B42C}" type="pres">
      <dgm:prSet presAssocID="{3044D8BA-9B49-4573-B734-011954450EC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D95F226-E1FF-4A8F-B6D2-F3D447645CB4}" type="presOf" srcId="{3044D8BA-9B49-4573-B734-011954450ECB}" destId="{2113549A-5F03-4F14-90A0-451E9984B42C}" srcOrd="0" destOrd="0" presId="urn:microsoft.com/office/officeart/2005/8/layout/vList2"/>
    <dgm:cxn modelId="{77137BC0-206C-4EEF-9CDE-690DAF13C40F}" srcId="{F8CACCBB-2289-4787-A5D1-30351DCE1C75}" destId="{E09733E0-7D40-4256-9CB6-B1187C5C19FF}" srcOrd="0" destOrd="0" parTransId="{53A54C71-9C9F-45C5-AFA7-547FFFDFD985}" sibTransId="{8CC6E2E6-7197-4777-A528-420588F77079}"/>
    <dgm:cxn modelId="{E72590C3-FF73-4D86-8BC0-23E59FB9EF9A}" srcId="{F8CACCBB-2289-4787-A5D1-30351DCE1C75}" destId="{3044D8BA-9B49-4573-B734-011954450ECB}" srcOrd="1" destOrd="0" parTransId="{DA589001-7DD3-4256-AA46-4CE9B1EDAC4C}" sibTransId="{1817A55F-E8F6-44A0-8C3B-32F44DFC1CD3}"/>
    <dgm:cxn modelId="{987F02CE-3933-4983-B58C-922A0B4DD83B}" type="presOf" srcId="{E09733E0-7D40-4256-9CB6-B1187C5C19FF}" destId="{D780096C-3210-4581-B8B3-B35DF0683DBF}" srcOrd="0" destOrd="0" presId="urn:microsoft.com/office/officeart/2005/8/layout/vList2"/>
    <dgm:cxn modelId="{A7194FDF-3D65-4673-87D7-5079285B83B8}" type="presOf" srcId="{F8CACCBB-2289-4787-A5D1-30351DCE1C75}" destId="{2F764AEE-B8C7-4342-9E4A-F9BBE1E3978A}" srcOrd="0" destOrd="0" presId="urn:microsoft.com/office/officeart/2005/8/layout/vList2"/>
    <dgm:cxn modelId="{18327A54-7656-4D5D-B7D4-7D43AF9A3F3E}" type="presParOf" srcId="{2F764AEE-B8C7-4342-9E4A-F9BBE1E3978A}" destId="{D780096C-3210-4581-B8B3-B35DF0683DBF}" srcOrd="0" destOrd="0" presId="urn:microsoft.com/office/officeart/2005/8/layout/vList2"/>
    <dgm:cxn modelId="{D3A23851-4BE8-40B4-8CB6-4E4A918EE53B}" type="presParOf" srcId="{2F764AEE-B8C7-4342-9E4A-F9BBE1E3978A}" destId="{6EF51BEE-73DD-40E3-B10F-76FA817A317E}" srcOrd="1" destOrd="0" presId="urn:microsoft.com/office/officeart/2005/8/layout/vList2"/>
    <dgm:cxn modelId="{EF31B9F7-0602-4932-A00B-E7AC443E256E}" type="presParOf" srcId="{2F764AEE-B8C7-4342-9E4A-F9BBE1E3978A}" destId="{2113549A-5F03-4F14-90A0-451E9984B42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102E64-A265-42C6-95F9-0E58441F66E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0B86A5-7DE9-4F69-BEA6-D76BFD39B06F}">
      <dgm:prSet/>
      <dgm:spPr/>
      <dgm:t>
        <a:bodyPr/>
        <a:lstStyle/>
        <a:p>
          <a:r>
            <a:rPr lang="ru-RU" b="1"/>
            <a:t>Что это: </a:t>
          </a:r>
          <a:r>
            <a:rPr lang="ru-RU"/>
            <a:t>Иногда числа записаны как строки, или даты как обычный текст.</a:t>
          </a:r>
          <a:endParaRPr lang="en-US"/>
        </a:p>
      </dgm:t>
    </dgm:pt>
    <dgm:pt modelId="{F66FA791-F8A5-4C32-A21C-5F3C9D41E1D8}" type="parTrans" cxnId="{E2077B6B-ACCB-41D5-9AB3-192A9474AAE5}">
      <dgm:prSet/>
      <dgm:spPr/>
      <dgm:t>
        <a:bodyPr/>
        <a:lstStyle/>
        <a:p>
          <a:endParaRPr lang="en-US"/>
        </a:p>
      </dgm:t>
    </dgm:pt>
    <dgm:pt modelId="{74B06879-AE21-40D3-9470-F927C1D1C5FD}" type="sibTrans" cxnId="{E2077B6B-ACCB-41D5-9AB3-192A9474AAE5}">
      <dgm:prSet/>
      <dgm:spPr/>
      <dgm:t>
        <a:bodyPr/>
        <a:lstStyle/>
        <a:p>
          <a:endParaRPr lang="en-US"/>
        </a:p>
      </dgm:t>
    </dgm:pt>
    <dgm:pt modelId="{C8E3C055-4673-4591-A9F1-413C668C5766}">
      <dgm:prSet/>
      <dgm:spPr/>
      <dgm:t>
        <a:bodyPr/>
        <a:lstStyle/>
        <a:p>
          <a:r>
            <a:rPr lang="ru-RU" b="1" dirty="0"/>
            <a:t>Решение: </a:t>
          </a:r>
          <a:r>
            <a:rPr lang="en-US" dirty="0" err="1"/>
            <a:t>df</a:t>
          </a:r>
          <a:r>
            <a:rPr lang="en-US" dirty="0"/>
            <a:t>['age'] = </a:t>
          </a:r>
          <a:r>
            <a:rPr lang="en-US" dirty="0" err="1"/>
            <a:t>df</a:t>
          </a:r>
          <a:r>
            <a:rPr lang="en-US" dirty="0"/>
            <a:t>['age'].</a:t>
          </a:r>
          <a:r>
            <a:rPr lang="en-US" dirty="0" err="1"/>
            <a:t>astype</a:t>
          </a:r>
          <a:r>
            <a:rPr lang="en-US" dirty="0"/>
            <a:t>(int)</a:t>
          </a:r>
        </a:p>
      </dgm:t>
    </dgm:pt>
    <dgm:pt modelId="{FE5CFDEF-8B44-4DD4-90A7-29638B06106B}" type="parTrans" cxnId="{66270AB5-7B10-4E57-8D85-C5354E888C08}">
      <dgm:prSet/>
      <dgm:spPr/>
      <dgm:t>
        <a:bodyPr/>
        <a:lstStyle/>
        <a:p>
          <a:endParaRPr lang="en-US"/>
        </a:p>
      </dgm:t>
    </dgm:pt>
    <dgm:pt modelId="{E37DAA92-0658-43FF-8E5F-08BB687E8E62}" type="sibTrans" cxnId="{66270AB5-7B10-4E57-8D85-C5354E888C08}">
      <dgm:prSet/>
      <dgm:spPr/>
      <dgm:t>
        <a:bodyPr/>
        <a:lstStyle/>
        <a:p>
          <a:endParaRPr lang="en-US"/>
        </a:p>
      </dgm:t>
    </dgm:pt>
    <dgm:pt modelId="{3F8AB990-FF8C-42A5-9546-08A8DD137038}">
      <dgm:prSet/>
      <dgm:spPr/>
      <dgm:t>
        <a:bodyPr/>
        <a:lstStyle/>
        <a:p>
          <a:r>
            <a:rPr lang="ru-RU" b="1"/>
            <a:t>Типы: </a:t>
          </a:r>
          <a:r>
            <a:rPr lang="en-US"/>
            <a:t>int — </a:t>
          </a:r>
          <a:r>
            <a:rPr lang="ru-RU"/>
            <a:t>целые числа, </a:t>
          </a:r>
          <a:r>
            <a:rPr lang="en-US"/>
            <a:t>float — </a:t>
          </a:r>
          <a:r>
            <a:rPr lang="ru-RU"/>
            <a:t>вещественные числа, </a:t>
          </a:r>
          <a:r>
            <a:rPr lang="en-US"/>
            <a:t>str — </a:t>
          </a:r>
          <a:r>
            <a:rPr lang="ru-RU"/>
            <a:t>строки, </a:t>
          </a:r>
          <a:r>
            <a:rPr lang="en-US"/>
            <a:t>bool — </a:t>
          </a:r>
          <a:r>
            <a:rPr lang="ru-RU"/>
            <a:t>булевы (</a:t>
          </a:r>
          <a:r>
            <a:rPr lang="en-US"/>
            <a:t>True/False)</a:t>
          </a:r>
        </a:p>
      </dgm:t>
    </dgm:pt>
    <dgm:pt modelId="{54B4B90F-DF10-4754-8287-9CAB967061AF}" type="parTrans" cxnId="{5546B790-285A-40A8-B133-EC15928D52C6}">
      <dgm:prSet/>
      <dgm:spPr/>
      <dgm:t>
        <a:bodyPr/>
        <a:lstStyle/>
        <a:p>
          <a:endParaRPr lang="en-US"/>
        </a:p>
      </dgm:t>
    </dgm:pt>
    <dgm:pt modelId="{E15B1354-23C6-4D99-9FF5-BFAAA3191445}" type="sibTrans" cxnId="{5546B790-285A-40A8-B133-EC15928D52C6}">
      <dgm:prSet/>
      <dgm:spPr/>
      <dgm:t>
        <a:bodyPr/>
        <a:lstStyle/>
        <a:p>
          <a:endParaRPr lang="en-US"/>
        </a:p>
      </dgm:t>
    </dgm:pt>
    <dgm:pt modelId="{EF50128B-E0CE-4EFE-A14E-EAAA7DDFF67C}" type="pres">
      <dgm:prSet presAssocID="{08102E64-A265-42C6-95F9-0E58441F66E6}" presName="linear" presStyleCnt="0">
        <dgm:presLayoutVars>
          <dgm:animLvl val="lvl"/>
          <dgm:resizeHandles val="exact"/>
        </dgm:presLayoutVars>
      </dgm:prSet>
      <dgm:spPr/>
    </dgm:pt>
    <dgm:pt modelId="{0F170050-249B-45D4-AD08-9DECC320F372}" type="pres">
      <dgm:prSet presAssocID="{000B86A5-7DE9-4F69-BEA6-D76BFD39B0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66AF9B-C4F0-49FC-9A33-4DF55A3F2EB1}" type="pres">
      <dgm:prSet presAssocID="{74B06879-AE21-40D3-9470-F927C1D1C5FD}" presName="spacer" presStyleCnt="0"/>
      <dgm:spPr/>
    </dgm:pt>
    <dgm:pt modelId="{DEA69FCB-5A40-436A-B97A-85A5691648B2}" type="pres">
      <dgm:prSet presAssocID="{C8E3C055-4673-4591-A9F1-413C668C576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00ECD0-1DCC-4922-8788-13ABCAF6F9C8}" type="pres">
      <dgm:prSet presAssocID="{E37DAA92-0658-43FF-8E5F-08BB687E8E62}" presName="spacer" presStyleCnt="0"/>
      <dgm:spPr/>
    </dgm:pt>
    <dgm:pt modelId="{A8F93B19-4EEA-4AAA-844A-EEF29EEBB0EE}" type="pres">
      <dgm:prSet presAssocID="{3F8AB990-FF8C-42A5-9546-08A8DD1370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E0E701-F50B-40A3-802F-26EE1F126850}" type="presOf" srcId="{3F8AB990-FF8C-42A5-9546-08A8DD137038}" destId="{A8F93B19-4EEA-4AAA-844A-EEF29EEBB0EE}" srcOrd="0" destOrd="0" presId="urn:microsoft.com/office/officeart/2005/8/layout/vList2"/>
    <dgm:cxn modelId="{D80A285E-C61B-4B93-9800-289979E684F1}" type="presOf" srcId="{000B86A5-7DE9-4F69-BEA6-D76BFD39B06F}" destId="{0F170050-249B-45D4-AD08-9DECC320F372}" srcOrd="0" destOrd="0" presId="urn:microsoft.com/office/officeart/2005/8/layout/vList2"/>
    <dgm:cxn modelId="{D733F167-5D34-4051-9298-E0C7E421E03E}" type="presOf" srcId="{C8E3C055-4673-4591-A9F1-413C668C5766}" destId="{DEA69FCB-5A40-436A-B97A-85A5691648B2}" srcOrd="0" destOrd="0" presId="urn:microsoft.com/office/officeart/2005/8/layout/vList2"/>
    <dgm:cxn modelId="{E2077B6B-ACCB-41D5-9AB3-192A9474AAE5}" srcId="{08102E64-A265-42C6-95F9-0E58441F66E6}" destId="{000B86A5-7DE9-4F69-BEA6-D76BFD39B06F}" srcOrd="0" destOrd="0" parTransId="{F66FA791-F8A5-4C32-A21C-5F3C9D41E1D8}" sibTransId="{74B06879-AE21-40D3-9470-F927C1D1C5FD}"/>
    <dgm:cxn modelId="{5546B790-285A-40A8-B133-EC15928D52C6}" srcId="{08102E64-A265-42C6-95F9-0E58441F66E6}" destId="{3F8AB990-FF8C-42A5-9546-08A8DD137038}" srcOrd="2" destOrd="0" parTransId="{54B4B90F-DF10-4754-8287-9CAB967061AF}" sibTransId="{E15B1354-23C6-4D99-9FF5-BFAAA3191445}"/>
    <dgm:cxn modelId="{66270AB5-7B10-4E57-8D85-C5354E888C08}" srcId="{08102E64-A265-42C6-95F9-0E58441F66E6}" destId="{C8E3C055-4673-4591-A9F1-413C668C5766}" srcOrd="1" destOrd="0" parTransId="{FE5CFDEF-8B44-4DD4-90A7-29638B06106B}" sibTransId="{E37DAA92-0658-43FF-8E5F-08BB687E8E62}"/>
    <dgm:cxn modelId="{5CB167C9-E547-48CB-B0B1-D849CD3165B0}" type="presOf" srcId="{08102E64-A265-42C6-95F9-0E58441F66E6}" destId="{EF50128B-E0CE-4EFE-A14E-EAAA7DDFF67C}" srcOrd="0" destOrd="0" presId="urn:microsoft.com/office/officeart/2005/8/layout/vList2"/>
    <dgm:cxn modelId="{2A01D2EB-7AE2-433F-A3C2-C418575E1F5A}" type="presParOf" srcId="{EF50128B-E0CE-4EFE-A14E-EAAA7DDFF67C}" destId="{0F170050-249B-45D4-AD08-9DECC320F372}" srcOrd="0" destOrd="0" presId="urn:microsoft.com/office/officeart/2005/8/layout/vList2"/>
    <dgm:cxn modelId="{4714F7BA-8674-45BD-A474-34DE04D7F11E}" type="presParOf" srcId="{EF50128B-E0CE-4EFE-A14E-EAAA7DDFF67C}" destId="{6C66AF9B-C4F0-49FC-9A33-4DF55A3F2EB1}" srcOrd="1" destOrd="0" presId="urn:microsoft.com/office/officeart/2005/8/layout/vList2"/>
    <dgm:cxn modelId="{43C9A836-24FB-4CB7-9D37-A1265E3DE9DD}" type="presParOf" srcId="{EF50128B-E0CE-4EFE-A14E-EAAA7DDFF67C}" destId="{DEA69FCB-5A40-436A-B97A-85A5691648B2}" srcOrd="2" destOrd="0" presId="urn:microsoft.com/office/officeart/2005/8/layout/vList2"/>
    <dgm:cxn modelId="{163FB779-5AFF-48B4-B917-6308876482CE}" type="presParOf" srcId="{EF50128B-E0CE-4EFE-A14E-EAAA7DDFF67C}" destId="{F600ECD0-1DCC-4922-8788-13ABCAF6F9C8}" srcOrd="3" destOrd="0" presId="urn:microsoft.com/office/officeart/2005/8/layout/vList2"/>
    <dgm:cxn modelId="{CAB82018-4E30-43F1-B345-B1ECAB0026D7}" type="presParOf" srcId="{EF50128B-E0CE-4EFE-A14E-EAAA7DDFF67C}" destId="{A8F93B19-4EEA-4AAA-844A-EEF29EEBB0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1765BB-A6BE-4FC9-84FC-10B8A483308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B0020C-1E6A-4601-B5BA-998D0149AAED}">
      <dgm:prSet/>
      <dgm:spPr/>
      <dgm:t>
        <a:bodyPr/>
        <a:lstStyle/>
        <a:p>
          <a:r>
            <a:rPr lang="ru-RU" b="1"/>
            <a:t>Что это:</a:t>
          </a:r>
          <a:br>
            <a:rPr lang="ru-RU"/>
          </a:br>
          <a:r>
            <a:rPr lang="ru-RU"/>
            <a:t>Когда данные — это тексты (отзывы, комментарии, заголовки).</a:t>
          </a:r>
          <a:endParaRPr lang="en-US"/>
        </a:p>
      </dgm:t>
    </dgm:pt>
    <dgm:pt modelId="{4955C903-CFB3-4232-A23F-37E815640D00}" type="parTrans" cxnId="{72AAAD87-AE0D-4CC8-B549-33C4EDBD0AA9}">
      <dgm:prSet/>
      <dgm:spPr/>
      <dgm:t>
        <a:bodyPr/>
        <a:lstStyle/>
        <a:p>
          <a:endParaRPr lang="en-US"/>
        </a:p>
      </dgm:t>
    </dgm:pt>
    <dgm:pt modelId="{976B0566-41A3-4AF2-BD08-969007DAAACA}" type="sibTrans" cxnId="{72AAAD87-AE0D-4CC8-B549-33C4EDBD0AA9}">
      <dgm:prSet/>
      <dgm:spPr/>
      <dgm:t>
        <a:bodyPr/>
        <a:lstStyle/>
        <a:p>
          <a:endParaRPr lang="en-US"/>
        </a:p>
      </dgm:t>
    </dgm:pt>
    <dgm:pt modelId="{B13B4B19-7411-400B-B410-CE3E3231D9DF}">
      <dgm:prSet/>
      <dgm:spPr/>
      <dgm:t>
        <a:bodyPr/>
        <a:lstStyle/>
        <a:p>
          <a:r>
            <a:rPr lang="ru-RU" b="1"/>
            <a:t>Проблема:</a:t>
          </a:r>
          <a:br>
            <a:rPr lang="ru-RU"/>
          </a:br>
          <a:r>
            <a:rPr lang="ru-RU"/>
            <a:t>Машины не понимают текст напрямую — нужно его "очистить" и преобразовать в числа.</a:t>
          </a:r>
          <a:endParaRPr lang="en-US"/>
        </a:p>
      </dgm:t>
    </dgm:pt>
    <dgm:pt modelId="{91688334-3808-46BC-9A6D-9BD3CBE29E7E}" type="parTrans" cxnId="{15716582-3CC0-47A3-A972-D23E7D7FF7C3}">
      <dgm:prSet/>
      <dgm:spPr/>
      <dgm:t>
        <a:bodyPr/>
        <a:lstStyle/>
        <a:p>
          <a:endParaRPr lang="en-US"/>
        </a:p>
      </dgm:t>
    </dgm:pt>
    <dgm:pt modelId="{F3106D8A-BB16-4251-B5A9-C30E074D9DFA}" type="sibTrans" cxnId="{15716582-3CC0-47A3-A972-D23E7D7FF7C3}">
      <dgm:prSet/>
      <dgm:spPr/>
      <dgm:t>
        <a:bodyPr/>
        <a:lstStyle/>
        <a:p>
          <a:endParaRPr lang="en-US"/>
        </a:p>
      </dgm:t>
    </dgm:pt>
    <dgm:pt modelId="{149D9C81-4132-428E-86F1-88ED70E19D9F}" type="pres">
      <dgm:prSet presAssocID="{D61765BB-A6BE-4FC9-84FC-10B8A483308D}" presName="linear" presStyleCnt="0">
        <dgm:presLayoutVars>
          <dgm:animLvl val="lvl"/>
          <dgm:resizeHandles val="exact"/>
        </dgm:presLayoutVars>
      </dgm:prSet>
      <dgm:spPr/>
    </dgm:pt>
    <dgm:pt modelId="{0E5D7004-892A-4627-BF64-F9046BE117A5}" type="pres">
      <dgm:prSet presAssocID="{D3B0020C-1E6A-4601-B5BA-998D0149AA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441EDB-59B0-46FD-915A-A76728047835}" type="pres">
      <dgm:prSet presAssocID="{976B0566-41A3-4AF2-BD08-969007DAAACA}" presName="spacer" presStyleCnt="0"/>
      <dgm:spPr/>
    </dgm:pt>
    <dgm:pt modelId="{DB9C2665-BEC9-43F4-8B5D-EC6E0ECBE7B9}" type="pres">
      <dgm:prSet presAssocID="{B13B4B19-7411-400B-B410-CE3E3231D9D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24E2A1F-F521-4D6A-9517-AF185F54E7EE}" type="presOf" srcId="{D61765BB-A6BE-4FC9-84FC-10B8A483308D}" destId="{149D9C81-4132-428E-86F1-88ED70E19D9F}" srcOrd="0" destOrd="0" presId="urn:microsoft.com/office/officeart/2005/8/layout/vList2"/>
    <dgm:cxn modelId="{15716582-3CC0-47A3-A972-D23E7D7FF7C3}" srcId="{D61765BB-A6BE-4FC9-84FC-10B8A483308D}" destId="{B13B4B19-7411-400B-B410-CE3E3231D9DF}" srcOrd="1" destOrd="0" parTransId="{91688334-3808-46BC-9A6D-9BD3CBE29E7E}" sibTransId="{F3106D8A-BB16-4251-B5A9-C30E074D9DFA}"/>
    <dgm:cxn modelId="{72AAAD87-AE0D-4CC8-B549-33C4EDBD0AA9}" srcId="{D61765BB-A6BE-4FC9-84FC-10B8A483308D}" destId="{D3B0020C-1E6A-4601-B5BA-998D0149AAED}" srcOrd="0" destOrd="0" parTransId="{4955C903-CFB3-4232-A23F-37E815640D00}" sibTransId="{976B0566-41A3-4AF2-BD08-969007DAAACA}"/>
    <dgm:cxn modelId="{74DAC88C-A817-45DB-9AC1-9711F3328768}" type="presOf" srcId="{B13B4B19-7411-400B-B410-CE3E3231D9DF}" destId="{DB9C2665-BEC9-43F4-8B5D-EC6E0ECBE7B9}" srcOrd="0" destOrd="0" presId="urn:microsoft.com/office/officeart/2005/8/layout/vList2"/>
    <dgm:cxn modelId="{F937E0E3-37A2-45F0-B059-E066001C1FD4}" type="presOf" srcId="{D3B0020C-1E6A-4601-B5BA-998D0149AAED}" destId="{0E5D7004-892A-4627-BF64-F9046BE117A5}" srcOrd="0" destOrd="0" presId="urn:microsoft.com/office/officeart/2005/8/layout/vList2"/>
    <dgm:cxn modelId="{6E4463C2-68C4-4897-A0C4-23562D31C90B}" type="presParOf" srcId="{149D9C81-4132-428E-86F1-88ED70E19D9F}" destId="{0E5D7004-892A-4627-BF64-F9046BE117A5}" srcOrd="0" destOrd="0" presId="urn:microsoft.com/office/officeart/2005/8/layout/vList2"/>
    <dgm:cxn modelId="{4C59B00F-5009-42F4-B980-57A387C7EB60}" type="presParOf" srcId="{149D9C81-4132-428E-86F1-88ED70E19D9F}" destId="{93441EDB-59B0-46FD-915A-A76728047835}" srcOrd="1" destOrd="0" presId="urn:microsoft.com/office/officeart/2005/8/layout/vList2"/>
    <dgm:cxn modelId="{FF3518ED-C421-452C-81EB-19EB446A3F2E}" type="presParOf" srcId="{149D9C81-4132-428E-86F1-88ED70E19D9F}" destId="{DB9C2665-BEC9-43F4-8B5D-EC6E0ECBE7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A4263-A3FC-4DBF-912F-0B4A3AE42028}">
      <dsp:nvSpPr>
        <dsp:cNvPr id="0" name=""/>
        <dsp:cNvSpPr/>
      </dsp:nvSpPr>
      <dsp:spPr>
        <a:xfrm>
          <a:off x="0" y="879157"/>
          <a:ext cx="5715000" cy="1623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090AA-F9F1-432E-9BBD-81B1745755C2}">
      <dsp:nvSpPr>
        <dsp:cNvPr id="0" name=""/>
        <dsp:cNvSpPr/>
      </dsp:nvSpPr>
      <dsp:spPr>
        <a:xfrm>
          <a:off x="490975" y="1244345"/>
          <a:ext cx="892683" cy="892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412EA-6417-4F89-B0EC-749730F962C8}">
      <dsp:nvSpPr>
        <dsp:cNvPr id="0" name=""/>
        <dsp:cNvSpPr/>
      </dsp:nvSpPr>
      <dsp:spPr>
        <a:xfrm>
          <a:off x="1874634" y="879157"/>
          <a:ext cx="3840365" cy="162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171774" rIns="171774" bIns="171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Пропущенные значения — это пустые ячейки в таблице. Если таких данных много, это мешает анализу и обучению модели.</a:t>
          </a:r>
          <a:endParaRPr lang="en-US" sz="1800" kern="1200" dirty="0"/>
        </a:p>
      </dsp:txBody>
      <dsp:txXfrm>
        <a:off x="1874634" y="879157"/>
        <a:ext cx="3840365" cy="1623060"/>
      </dsp:txXfrm>
    </dsp:sp>
    <dsp:sp modelId="{07067E08-96BF-4A80-8407-AEFC90537684}">
      <dsp:nvSpPr>
        <dsp:cNvPr id="0" name=""/>
        <dsp:cNvSpPr/>
      </dsp:nvSpPr>
      <dsp:spPr>
        <a:xfrm>
          <a:off x="0" y="2907982"/>
          <a:ext cx="5715000" cy="1623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EDED4-06BD-4E1F-B333-401521BC7A9E}">
      <dsp:nvSpPr>
        <dsp:cNvPr id="0" name=""/>
        <dsp:cNvSpPr/>
      </dsp:nvSpPr>
      <dsp:spPr>
        <a:xfrm>
          <a:off x="490975" y="3273171"/>
          <a:ext cx="892683" cy="892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8855E-F6F9-41A3-881B-9D0BABC41EE3}">
      <dsp:nvSpPr>
        <dsp:cNvPr id="0" name=""/>
        <dsp:cNvSpPr/>
      </dsp:nvSpPr>
      <dsp:spPr>
        <a:xfrm>
          <a:off x="1874634" y="2907982"/>
          <a:ext cx="3840365" cy="1623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774" tIns="171774" rIns="171774" bIns="171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Машинные алгоритмы не работают с </a:t>
          </a:r>
          <a:r>
            <a:rPr lang="ru-RU" sz="1800" kern="1200" dirty="0" err="1"/>
            <a:t>NaN</a:t>
          </a:r>
          <a:r>
            <a:rPr lang="ru-RU" sz="1800" kern="1200" dirty="0"/>
            <a:t>, поэтому нужно их заполнять или удалять.</a:t>
          </a:r>
          <a:endParaRPr lang="en-US" sz="1800" kern="1200" dirty="0"/>
        </a:p>
      </dsp:txBody>
      <dsp:txXfrm>
        <a:off x="1874634" y="2907982"/>
        <a:ext cx="3840365" cy="1623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BAB92-8E73-4B3D-95A3-834753B6A855}">
      <dsp:nvSpPr>
        <dsp:cNvPr id="0" name=""/>
        <dsp:cNvSpPr/>
      </dsp:nvSpPr>
      <dsp:spPr>
        <a:xfrm>
          <a:off x="0" y="520529"/>
          <a:ext cx="5715000" cy="2139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1" kern="1200"/>
            <a:t>Что это:</a:t>
          </a:r>
          <a:br>
            <a:rPr lang="ru-RU" sz="3100" kern="1200"/>
          </a:br>
          <a:r>
            <a:rPr lang="ru-RU" sz="3100" kern="1200"/>
            <a:t>Выбросы — это значения, которые сильно отличаются от большинства данных.</a:t>
          </a:r>
          <a:endParaRPr lang="en-US" sz="3100" kern="1200"/>
        </a:p>
      </dsp:txBody>
      <dsp:txXfrm>
        <a:off x="104463" y="624992"/>
        <a:ext cx="5506074" cy="1931004"/>
      </dsp:txXfrm>
    </dsp:sp>
    <dsp:sp modelId="{5BA5C444-5493-4C03-BF37-632B361FEF76}">
      <dsp:nvSpPr>
        <dsp:cNvPr id="0" name=""/>
        <dsp:cNvSpPr/>
      </dsp:nvSpPr>
      <dsp:spPr>
        <a:xfrm>
          <a:off x="0" y="2749739"/>
          <a:ext cx="5715000" cy="2139930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1" kern="1200" dirty="0"/>
            <a:t>Зачем убирать:</a:t>
          </a:r>
          <a:br>
            <a:rPr lang="ru-RU" sz="3100" kern="1200" dirty="0"/>
          </a:br>
          <a:r>
            <a:rPr lang="ru-RU" sz="3100" kern="1200" dirty="0"/>
            <a:t>Они могут сильно испортить результат модели, особенно в задачах регрессии.</a:t>
          </a:r>
          <a:endParaRPr lang="en-US" sz="3100" kern="1200" dirty="0"/>
        </a:p>
      </dsp:txBody>
      <dsp:txXfrm>
        <a:off x="104463" y="2854202"/>
        <a:ext cx="5506074" cy="19310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09E73-EE4C-42C6-BCBE-56DDE98265E0}">
      <dsp:nvSpPr>
        <dsp:cNvPr id="0" name=""/>
        <dsp:cNvSpPr/>
      </dsp:nvSpPr>
      <dsp:spPr>
        <a:xfrm>
          <a:off x="0" y="34800"/>
          <a:ext cx="5715000" cy="26371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 dirty="0"/>
            <a:t>Что это:</a:t>
          </a:r>
          <a:br>
            <a:rPr lang="ru-RU" sz="2300" kern="1200" dirty="0"/>
          </a:br>
          <a:r>
            <a:rPr lang="ru-RU" sz="2300" b="0" i="0" kern="1200" dirty="0"/>
            <a:t>процесс преобразования числовых признаков в наборе данных к одному масштабу или диапазону, чтобы избежать доминирования одних признаков над другими из-за их начальных значений</a:t>
          </a:r>
          <a:endParaRPr lang="en-US" sz="2300" kern="1200" dirty="0"/>
        </a:p>
      </dsp:txBody>
      <dsp:txXfrm>
        <a:off x="128737" y="163537"/>
        <a:ext cx="5457526" cy="2379706"/>
      </dsp:txXfrm>
    </dsp:sp>
    <dsp:sp modelId="{95183D9A-C5BD-4DE6-B067-4875628E60B9}">
      <dsp:nvSpPr>
        <dsp:cNvPr id="0" name=""/>
        <dsp:cNvSpPr/>
      </dsp:nvSpPr>
      <dsp:spPr>
        <a:xfrm>
          <a:off x="0" y="2738220"/>
          <a:ext cx="5715000" cy="2637180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b="1" kern="1200"/>
            <a:t>Почему важно:</a:t>
          </a:r>
          <a:br>
            <a:rPr lang="ru-RU" sz="2300" kern="1200"/>
          </a:br>
          <a:r>
            <a:rPr lang="ru-RU" sz="2300" kern="1200"/>
            <a:t>Многие модели (например, линейная регрессия) чувствительны к разным шкалам.</a:t>
          </a:r>
          <a:endParaRPr lang="en-US" sz="2300" kern="1200"/>
        </a:p>
      </dsp:txBody>
      <dsp:txXfrm>
        <a:off x="128737" y="2866957"/>
        <a:ext cx="5457526" cy="2379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4B682-2962-4FFC-97D4-9CAB1D063AF2}">
      <dsp:nvSpPr>
        <dsp:cNvPr id="0" name=""/>
        <dsp:cNvSpPr/>
      </dsp:nvSpPr>
      <dsp:spPr>
        <a:xfrm>
          <a:off x="0" y="379590"/>
          <a:ext cx="5715000" cy="2277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b="1" kern="1200"/>
            <a:t>Что это:</a:t>
          </a:r>
          <a:br>
            <a:rPr lang="ru-RU" sz="3300" kern="1200"/>
          </a:br>
          <a:r>
            <a:rPr lang="ru-RU" sz="3300" kern="1200"/>
            <a:t>Категориальные данные — это текстовые значения ("male", "female", "C", "S").</a:t>
          </a:r>
          <a:endParaRPr lang="en-US" sz="3300" kern="1200"/>
        </a:p>
      </dsp:txBody>
      <dsp:txXfrm>
        <a:off x="111202" y="490792"/>
        <a:ext cx="5492596" cy="2055586"/>
      </dsp:txXfrm>
    </dsp:sp>
    <dsp:sp modelId="{72520C2A-0DFA-4BDE-8779-216541EE6991}">
      <dsp:nvSpPr>
        <dsp:cNvPr id="0" name=""/>
        <dsp:cNvSpPr/>
      </dsp:nvSpPr>
      <dsp:spPr>
        <a:xfrm>
          <a:off x="0" y="2752620"/>
          <a:ext cx="5715000" cy="2277990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b="1" kern="1200"/>
            <a:t>Проблема:</a:t>
          </a:r>
          <a:br>
            <a:rPr lang="ru-RU" sz="3300" kern="1200"/>
          </a:br>
          <a:r>
            <a:rPr lang="ru-RU" sz="3300" kern="1200"/>
            <a:t>Модели не понимают текст — им нужны числа.</a:t>
          </a:r>
          <a:endParaRPr lang="en-US" sz="3300" kern="1200"/>
        </a:p>
      </dsp:txBody>
      <dsp:txXfrm>
        <a:off x="111202" y="2863822"/>
        <a:ext cx="5492596" cy="2055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0096C-3210-4581-B8B3-B35DF0683DBF}">
      <dsp:nvSpPr>
        <dsp:cNvPr id="0" name=""/>
        <dsp:cNvSpPr/>
      </dsp:nvSpPr>
      <dsp:spPr>
        <a:xfrm>
          <a:off x="0" y="30018"/>
          <a:ext cx="5715000" cy="26203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b="1" kern="1200"/>
            <a:t>Что это:</a:t>
          </a:r>
          <a:br>
            <a:rPr lang="ru-RU" sz="3800" kern="1200"/>
          </a:br>
          <a:r>
            <a:rPr lang="ru-RU" sz="3800" kern="1200"/>
            <a:t>Повторяющиеся строки в таблице.</a:t>
          </a:r>
          <a:endParaRPr lang="en-US" sz="3800" kern="1200"/>
        </a:p>
      </dsp:txBody>
      <dsp:txXfrm>
        <a:off x="127915" y="157933"/>
        <a:ext cx="5459170" cy="2364531"/>
      </dsp:txXfrm>
    </dsp:sp>
    <dsp:sp modelId="{2113549A-5F03-4F14-90A0-451E9984B42C}">
      <dsp:nvSpPr>
        <dsp:cNvPr id="0" name=""/>
        <dsp:cNvSpPr/>
      </dsp:nvSpPr>
      <dsp:spPr>
        <a:xfrm>
          <a:off x="0" y="2759820"/>
          <a:ext cx="5715000" cy="2620361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b="1" kern="1200"/>
            <a:t>Зачем убирать:</a:t>
          </a:r>
          <a:br>
            <a:rPr lang="ru-RU" sz="3800" kern="1200"/>
          </a:br>
          <a:r>
            <a:rPr lang="ru-RU" sz="3800" kern="1200"/>
            <a:t>Они могут искажать результаты и перегружать модель.</a:t>
          </a:r>
          <a:endParaRPr lang="en-US" sz="3800" kern="1200"/>
        </a:p>
      </dsp:txBody>
      <dsp:txXfrm>
        <a:off x="127915" y="2887735"/>
        <a:ext cx="5459170" cy="23645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70050-249B-45D4-AD08-9DECC320F372}">
      <dsp:nvSpPr>
        <dsp:cNvPr id="0" name=""/>
        <dsp:cNvSpPr/>
      </dsp:nvSpPr>
      <dsp:spPr>
        <a:xfrm>
          <a:off x="0" y="531239"/>
          <a:ext cx="5715000" cy="1399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Что это: </a:t>
          </a:r>
          <a:r>
            <a:rPr lang="ru-RU" sz="2600" kern="1200"/>
            <a:t>Иногда числа записаны как строки, или даты как обычный текст.</a:t>
          </a:r>
          <a:endParaRPr lang="en-US" sz="2600" kern="1200"/>
        </a:p>
      </dsp:txBody>
      <dsp:txXfrm>
        <a:off x="68309" y="599548"/>
        <a:ext cx="5578382" cy="1262702"/>
      </dsp:txXfrm>
    </dsp:sp>
    <dsp:sp modelId="{DEA69FCB-5A40-436A-B97A-85A5691648B2}">
      <dsp:nvSpPr>
        <dsp:cNvPr id="0" name=""/>
        <dsp:cNvSpPr/>
      </dsp:nvSpPr>
      <dsp:spPr>
        <a:xfrm>
          <a:off x="0" y="2005440"/>
          <a:ext cx="5715000" cy="1399320"/>
        </a:xfrm>
        <a:prstGeom prst="roundRect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 dirty="0"/>
            <a:t>Решение: </a:t>
          </a:r>
          <a:r>
            <a:rPr lang="en-US" sz="2600" kern="1200" dirty="0" err="1"/>
            <a:t>df</a:t>
          </a:r>
          <a:r>
            <a:rPr lang="en-US" sz="2600" kern="1200" dirty="0"/>
            <a:t>['age'] = </a:t>
          </a:r>
          <a:r>
            <a:rPr lang="en-US" sz="2600" kern="1200" dirty="0" err="1"/>
            <a:t>df</a:t>
          </a:r>
          <a:r>
            <a:rPr lang="en-US" sz="2600" kern="1200" dirty="0"/>
            <a:t>['age'].</a:t>
          </a:r>
          <a:r>
            <a:rPr lang="en-US" sz="2600" kern="1200" dirty="0" err="1"/>
            <a:t>astype</a:t>
          </a:r>
          <a:r>
            <a:rPr lang="en-US" sz="2600" kern="1200" dirty="0"/>
            <a:t>(int)</a:t>
          </a:r>
        </a:p>
      </dsp:txBody>
      <dsp:txXfrm>
        <a:off x="68309" y="2073749"/>
        <a:ext cx="5578382" cy="1262702"/>
      </dsp:txXfrm>
    </dsp:sp>
    <dsp:sp modelId="{A8F93B19-4EEA-4AAA-844A-EEF29EEBB0EE}">
      <dsp:nvSpPr>
        <dsp:cNvPr id="0" name=""/>
        <dsp:cNvSpPr/>
      </dsp:nvSpPr>
      <dsp:spPr>
        <a:xfrm>
          <a:off x="0" y="3479640"/>
          <a:ext cx="5715000" cy="1399320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Типы: </a:t>
          </a:r>
          <a:r>
            <a:rPr lang="en-US" sz="2600" kern="1200"/>
            <a:t>int — </a:t>
          </a:r>
          <a:r>
            <a:rPr lang="ru-RU" sz="2600" kern="1200"/>
            <a:t>целые числа, </a:t>
          </a:r>
          <a:r>
            <a:rPr lang="en-US" sz="2600" kern="1200"/>
            <a:t>float — </a:t>
          </a:r>
          <a:r>
            <a:rPr lang="ru-RU" sz="2600" kern="1200"/>
            <a:t>вещественные числа, </a:t>
          </a:r>
          <a:r>
            <a:rPr lang="en-US" sz="2600" kern="1200"/>
            <a:t>str — </a:t>
          </a:r>
          <a:r>
            <a:rPr lang="ru-RU" sz="2600" kern="1200"/>
            <a:t>строки, </a:t>
          </a:r>
          <a:r>
            <a:rPr lang="en-US" sz="2600" kern="1200"/>
            <a:t>bool — </a:t>
          </a:r>
          <a:r>
            <a:rPr lang="ru-RU" sz="2600" kern="1200"/>
            <a:t>булевы (</a:t>
          </a:r>
          <a:r>
            <a:rPr lang="en-US" sz="2600" kern="1200"/>
            <a:t>True/False)</a:t>
          </a:r>
        </a:p>
      </dsp:txBody>
      <dsp:txXfrm>
        <a:off x="68309" y="3547949"/>
        <a:ext cx="5578382" cy="12627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D7004-892A-4627-BF64-F9046BE117A5}">
      <dsp:nvSpPr>
        <dsp:cNvPr id="0" name=""/>
        <dsp:cNvSpPr/>
      </dsp:nvSpPr>
      <dsp:spPr>
        <a:xfrm>
          <a:off x="0" y="52420"/>
          <a:ext cx="5715000" cy="2608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1" kern="1200"/>
            <a:t>Что это:</a:t>
          </a:r>
          <a:br>
            <a:rPr lang="ru-RU" sz="3100" kern="1200"/>
          </a:br>
          <a:r>
            <a:rPr lang="ru-RU" sz="3100" kern="1200"/>
            <a:t>Когда данные — это тексты (отзывы, комментарии, заголовки).</a:t>
          </a:r>
          <a:endParaRPr lang="en-US" sz="3100" kern="1200"/>
        </a:p>
      </dsp:txBody>
      <dsp:txXfrm>
        <a:off x="127314" y="179734"/>
        <a:ext cx="5460372" cy="2353411"/>
      </dsp:txXfrm>
    </dsp:sp>
    <dsp:sp modelId="{DB9C2665-BEC9-43F4-8B5D-EC6E0ECBE7B9}">
      <dsp:nvSpPr>
        <dsp:cNvPr id="0" name=""/>
        <dsp:cNvSpPr/>
      </dsp:nvSpPr>
      <dsp:spPr>
        <a:xfrm>
          <a:off x="0" y="2749739"/>
          <a:ext cx="5715000" cy="2608039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1" kern="1200"/>
            <a:t>Проблема:</a:t>
          </a:r>
          <a:br>
            <a:rPr lang="ru-RU" sz="3100" kern="1200"/>
          </a:br>
          <a:r>
            <a:rPr lang="ru-RU" sz="3100" kern="1200"/>
            <a:t>Машины не понимают текст напрямую — нужно его "очистить" и преобразовать в числа.</a:t>
          </a:r>
          <a:endParaRPr lang="en-US" sz="3100" kern="1200"/>
        </a:p>
      </dsp:txBody>
      <dsp:txXfrm>
        <a:off x="127314" y="2877053"/>
        <a:ext cx="5460372" cy="2353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0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2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0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3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2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16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2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4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1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6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13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Пакеты рамок">
            <a:extLst>
              <a:ext uri="{FF2B5EF4-FFF2-40B4-BE49-F238E27FC236}">
                <a16:creationId xmlns:a16="http://schemas.microsoft.com/office/drawing/2014/main" id="{92640157-3E1D-A7FC-10F3-EE772AB03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539"/>
            <a:ext cx="12188952" cy="2368866"/>
          </a:xfrm>
          <a:prstGeom prst="rect">
            <a:avLst/>
          </a:prstGeom>
          <a:gradFill>
            <a:gsLst>
              <a:gs pos="42000">
                <a:srgbClr val="000000">
                  <a:alpha val="16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C64CB-DCB0-424A-8DFE-F09CBEE9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328271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888006"/>
            <a:ext cx="12188952" cy="1969994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B1963-2A4A-292C-E148-7BF4B2308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1589743"/>
            <a:ext cx="6619874" cy="4201456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rgbClr val="FFFFFF"/>
                </a:solidFill>
              </a:rPr>
              <a:t>Обработка и анализ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D0C8627-669A-4C90-9313-6C87FE89C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55816"/>
            <a:ext cx="5768784" cy="510984"/>
          </a:xfrm>
        </p:spPr>
        <p:txBody>
          <a:bodyPr anchor="b">
            <a:normAutofit/>
          </a:bodyPr>
          <a:lstStyle/>
          <a:p>
            <a:r>
              <a:rPr lang="ru-RU" sz="1800">
                <a:solidFill>
                  <a:srgbClr val="FFFFFF"/>
                </a:solidFill>
              </a:rPr>
              <a:t>Занятие 3</a:t>
            </a:r>
          </a:p>
        </p:txBody>
      </p:sp>
    </p:spTree>
    <p:extLst>
      <p:ext uri="{BB962C8B-B14F-4D97-AF65-F5344CB8AC3E}">
        <p14:creationId xmlns:p14="http://schemas.microsoft.com/office/powerpoint/2010/main" val="97455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B0C746-32F9-E425-EB08-A1BAF2F4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Модуль 3: Масштабирование данных (Нормализация)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171C28C-797F-D4D4-0726-C47ED07B76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594509"/>
              </p:ext>
            </p:extLst>
          </p:nvPr>
        </p:nvGraphicFramePr>
        <p:xfrm>
          <a:off x="800100" y="2692095"/>
          <a:ext cx="10629902" cy="321839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617095">
                  <a:extLst>
                    <a:ext uri="{9D8B030D-6E8A-4147-A177-3AD203B41FA5}">
                      <a16:colId xmlns:a16="http://schemas.microsoft.com/office/drawing/2014/main" val="1879810631"/>
                    </a:ext>
                  </a:extLst>
                </a:gridCol>
                <a:gridCol w="2617095">
                  <a:extLst>
                    <a:ext uri="{9D8B030D-6E8A-4147-A177-3AD203B41FA5}">
                      <a16:colId xmlns:a16="http://schemas.microsoft.com/office/drawing/2014/main" val="1321757539"/>
                    </a:ext>
                  </a:extLst>
                </a:gridCol>
                <a:gridCol w="2666682">
                  <a:extLst>
                    <a:ext uri="{9D8B030D-6E8A-4147-A177-3AD203B41FA5}">
                      <a16:colId xmlns:a16="http://schemas.microsoft.com/office/drawing/2014/main" val="1127245006"/>
                    </a:ext>
                  </a:extLst>
                </a:gridCol>
                <a:gridCol w="2729030">
                  <a:extLst>
                    <a:ext uri="{9D8B030D-6E8A-4147-A177-3AD203B41FA5}">
                      <a16:colId xmlns:a16="http://schemas.microsoft.com/office/drawing/2014/main" val="3458805382"/>
                    </a:ext>
                  </a:extLst>
                </a:gridCol>
              </a:tblGrid>
              <a:tr h="313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Метод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Название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Описание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Формула</a:t>
                      </a:r>
                    </a:p>
                  </a:txBody>
                  <a:tcPr marL="68981" marR="68981" marT="34490" marB="34490" anchor="ctr"/>
                </a:tc>
                <a:extLst>
                  <a:ext uri="{0D108BD9-81ED-4DB2-BD59-A6C34878D82A}">
                    <a16:rowId xmlns:a16="http://schemas.microsoft.com/office/drawing/2014/main" val="2199766714"/>
                  </a:ext>
                </a:extLst>
              </a:tr>
              <a:tr h="521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Min-Max Scaling</a:t>
                      </a:r>
                      <a:endParaRPr lang="en-US" sz="1400"/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Масштабирование до [0, 1]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Приводит значения к диапазону [0, 1]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X' = (X − min) / (max − min)</a:t>
                      </a:r>
                    </a:p>
                  </a:txBody>
                  <a:tcPr marL="68981" marR="68981" marT="34490" marB="34490" anchor="ctr"/>
                </a:tc>
                <a:extLst>
                  <a:ext uri="{0D108BD9-81ED-4DB2-BD59-A6C34878D82A}">
                    <a16:rowId xmlns:a16="http://schemas.microsoft.com/office/drawing/2014/main" val="3944284339"/>
                  </a:ext>
                </a:extLst>
              </a:tr>
              <a:tr h="730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StandardScaler</a:t>
                      </a:r>
                      <a:endParaRPr lang="en-US" sz="1400"/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Z-</a:t>
                      </a:r>
                      <a:r>
                        <a:rPr lang="ru-RU" sz="1400"/>
                        <a:t>нормализация (стандартизация)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Приводит данные к среднему 0 и стандартному отклонению 1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X' = (X − </a:t>
                      </a:r>
                      <a:r>
                        <a:rPr lang="el-GR" sz="1400"/>
                        <a:t>μ) / σ</a:t>
                      </a:r>
                    </a:p>
                  </a:txBody>
                  <a:tcPr marL="68981" marR="68981" marT="34490" marB="34490" anchor="ctr"/>
                </a:tc>
                <a:extLst>
                  <a:ext uri="{0D108BD9-81ED-4DB2-BD59-A6C34878D82A}">
                    <a16:rowId xmlns:a16="http://schemas.microsoft.com/office/drawing/2014/main" val="520576333"/>
                  </a:ext>
                </a:extLst>
              </a:tr>
              <a:tr h="730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RobustScaler</a:t>
                      </a:r>
                      <a:endParaRPr lang="en-US" sz="1400"/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Устойчивое масштабирование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Масштабирует данные, устойчиво к выбросам, использует медиану и IQR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X' = (X − median) / IQR</a:t>
                      </a:r>
                    </a:p>
                  </a:txBody>
                  <a:tcPr marL="68981" marR="68981" marT="34490" marB="34490" anchor="ctr"/>
                </a:tc>
                <a:extLst>
                  <a:ext uri="{0D108BD9-81ED-4DB2-BD59-A6C34878D82A}">
                    <a16:rowId xmlns:a16="http://schemas.microsoft.com/office/drawing/2014/main" val="1999190991"/>
                  </a:ext>
                </a:extLst>
              </a:tr>
              <a:tr h="7304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Normalizer</a:t>
                      </a:r>
                      <a:endParaRPr lang="en-US" sz="1400"/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Нормализация по вектору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Делает длину каждого вектора (строки) равной 1 — полезно для текстов или направлений</a:t>
                      </a:r>
                    </a:p>
                  </a:txBody>
                  <a:tcPr marL="68981" marR="68981" marT="34490" marB="3449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X' = X /</a:t>
                      </a:r>
                    </a:p>
                  </a:txBody>
                  <a:tcPr marL="68981" marR="68981" marT="34490" marB="34490" anchor="ctr"/>
                </a:tc>
                <a:extLst>
                  <a:ext uri="{0D108BD9-81ED-4DB2-BD59-A6C34878D82A}">
                    <a16:rowId xmlns:a16="http://schemas.microsoft.com/office/drawing/2014/main" val="2633757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68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9BDE3-F53A-D5F5-2AA5-B17C8D01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sz="3100" dirty="0"/>
              <a:t>Модуль 4: Кодирование категориальных признаков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120F02EF-DCE6-628A-C741-E0AE87CAF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41843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543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50317-069C-0CC5-A49E-BF043437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700"/>
              <a:t>Модуль 4: Кодирование категориальных признаков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9662C44-AC0A-DC4F-7DAE-0A0719B33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631248"/>
              </p:ext>
            </p:extLst>
          </p:nvPr>
        </p:nvGraphicFramePr>
        <p:xfrm>
          <a:off x="700088" y="2377818"/>
          <a:ext cx="10691814" cy="342951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722866">
                  <a:extLst>
                    <a:ext uri="{9D8B030D-6E8A-4147-A177-3AD203B41FA5}">
                      <a16:colId xmlns:a16="http://schemas.microsoft.com/office/drawing/2014/main" val="3663708831"/>
                    </a:ext>
                  </a:extLst>
                </a:gridCol>
                <a:gridCol w="1805529">
                  <a:extLst>
                    <a:ext uri="{9D8B030D-6E8A-4147-A177-3AD203B41FA5}">
                      <a16:colId xmlns:a16="http://schemas.microsoft.com/office/drawing/2014/main" val="1268474154"/>
                    </a:ext>
                  </a:extLst>
                </a:gridCol>
                <a:gridCol w="4435887">
                  <a:extLst>
                    <a:ext uri="{9D8B030D-6E8A-4147-A177-3AD203B41FA5}">
                      <a16:colId xmlns:a16="http://schemas.microsoft.com/office/drawing/2014/main" val="2951463605"/>
                    </a:ext>
                  </a:extLst>
                </a:gridCol>
                <a:gridCol w="2727532">
                  <a:extLst>
                    <a:ext uri="{9D8B030D-6E8A-4147-A177-3AD203B41FA5}">
                      <a16:colId xmlns:a16="http://schemas.microsoft.com/office/drawing/2014/main" val="822880635"/>
                    </a:ext>
                  </a:extLst>
                </a:gridCol>
              </a:tblGrid>
              <a:tr h="31552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/>
                        <a:t>Метод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/>
                        <a:t>Название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/>
                        <a:t>Описание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 dirty="0"/>
                        <a:t>Пример или формула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4289842966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One-Hot Encoding</a:t>
                      </a:r>
                      <a:endParaRPr lang="en-US" sz="130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Кодирование "один из </a:t>
                      </a:r>
                      <a:r>
                        <a:rPr lang="en-US" sz="1300"/>
                        <a:t>N"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Создаёт отдельные бинарные столбцы для каждой категории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"Пол": male → [1,0], female → [0,1]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753910120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dirty="0"/>
                        <a:t>Label Encoding</a:t>
                      </a:r>
                      <a:endParaRPr lang="en-US" sz="1300" dirty="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Числовое кодирование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Преобразует категории в числа (риск: модель может посчитать, что есть порядок)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"Класс": </a:t>
                      </a:r>
                      <a:r>
                        <a:rPr lang="en-US" sz="1300"/>
                        <a:t>A → 0, B → 1, C → 2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2133760119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pd.get_dummies()</a:t>
                      </a:r>
                      <a:endParaRPr lang="en-US" sz="130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Быстрая </a:t>
                      </a:r>
                      <a:r>
                        <a:rPr lang="en-US" sz="1300"/>
                        <a:t>one-hot </a:t>
                      </a:r>
                      <a:r>
                        <a:rPr lang="ru-RU" sz="1300"/>
                        <a:t>реализация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Автоматически создаёт бинарные признаки из категориальных колонок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pd.get_dummies(df, columns=['sex'])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3923972261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Ordinal Encoding</a:t>
                      </a:r>
                      <a:endParaRPr lang="en-US" sz="130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Порядковое кодирование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Используется, если категории имеют порядок (например: низкий, средний, высокий)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"Размер": </a:t>
                      </a:r>
                      <a:r>
                        <a:rPr lang="en-US" sz="1300"/>
                        <a:t>small → 0, medium → 1, large → 2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4178154591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Binary Encoding</a:t>
                      </a:r>
                      <a:endParaRPr lang="en-US" sz="130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Бинарное кодирование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Комбинация label + бинарное представление числа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A → 0 → 000, B → 1 → 001 </a:t>
                      </a:r>
                      <a:r>
                        <a:rPr lang="ru-RU" sz="1300"/>
                        <a:t>и т.д.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166563593"/>
                  </a:ext>
                </a:extLst>
              </a:tr>
              <a:tr h="5189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/>
                        <a:t>Target Encoding</a:t>
                      </a:r>
                      <a:endParaRPr lang="en-US" sz="1300"/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Целевая кодировка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Заменяет категорию на среднее значение целевой переменной по этой категории</a:t>
                      </a:r>
                    </a:p>
                  </a:txBody>
                  <a:tcPr marL="63211" marR="63211" marT="31606" marB="3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300"/>
                        <a:t>"Город" → средний доход</a:t>
                      </a:r>
                    </a:p>
                  </a:txBody>
                  <a:tcPr marL="63211" marR="63211" marT="31606" marB="31606" anchor="ctr"/>
                </a:tc>
                <a:extLst>
                  <a:ext uri="{0D108BD9-81ED-4DB2-BD59-A6C34878D82A}">
                    <a16:rowId xmlns:a16="http://schemas.microsoft.com/office/drawing/2014/main" val="1863203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87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192A6C-9CF6-90A0-10A1-0DBFCDE2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dirty="0"/>
              <a:t>Модуль 5: Удаление дубликатов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F418CA3-A200-FDF0-2F93-25654845D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91812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B01E9F-7CE8-0841-19D5-4A054D1004A5}"/>
              </a:ext>
            </a:extLst>
          </p:cNvPr>
          <p:cNvSpPr txBox="1"/>
          <p:nvPr/>
        </p:nvSpPr>
        <p:spPr>
          <a:xfrm>
            <a:off x="977296" y="36858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df</a:t>
            </a:r>
            <a:r>
              <a:rPr lang="ru-RU" dirty="0"/>
              <a:t> = </a:t>
            </a:r>
            <a:r>
              <a:rPr lang="ru-RU" dirty="0" err="1"/>
              <a:t>df.drop_duplicates</a:t>
            </a:r>
            <a:r>
              <a:rPr lang="ru-RU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6326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A4608-3E50-6A96-8872-0A5CEFE4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dirty="0"/>
              <a:t>Модуль 6: Приведение типов данных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9451AC5F-4D0F-3267-EC6B-81E7D5498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032677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7012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BEAEF-2E45-2134-FFFD-06E87A5E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dirty="0"/>
              <a:t>Модуль 7: Обработка текстовых данных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66DED778-8FC0-94B2-7A39-F2D57538B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0639323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613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BCD36-71C4-4DD3-995D-61A1CE645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ru-RU" dirty="0"/>
              <a:t>Модуль 7: Обработка текстовых данных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2822FCD-FCF9-FD51-C3EC-ADA15F47D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7861"/>
              </p:ext>
            </p:extLst>
          </p:nvPr>
        </p:nvGraphicFramePr>
        <p:xfrm>
          <a:off x="937060" y="2222500"/>
          <a:ext cx="10217871" cy="374015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405957">
                  <a:extLst>
                    <a:ext uri="{9D8B030D-6E8A-4147-A177-3AD203B41FA5}">
                      <a16:colId xmlns:a16="http://schemas.microsoft.com/office/drawing/2014/main" val="129671980"/>
                    </a:ext>
                  </a:extLst>
                </a:gridCol>
                <a:gridCol w="3405957">
                  <a:extLst>
                    <a:ext uri="{9D8B030D-6E8A-4147-A177-3AD203B41FA5}">
                      <a16:colId xmlns:a16="http://schemas.microsoft.com/office/drawing/2014/main" val="3595753046"/>
                    </a:ext>
                  </a:extLst>
                </a:gridCol>
                <a:gridCol w="3405957">
                  <a:extLst>
                    <a:ext uri="{9D8B030D-6E8A-4147-A177-3AD203B41FA5}">
                      <a16:colId xmlns:a16="http://schemas.microsoft.com/office/drawing/2014/main" val="2429535436"/>
                    </a:ext>
                  </a:extLst>
                </a:gridCol>
              </a:tblGrid>
              <a:tr h="384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 b="1"/>
                        <a:t>Этап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 b="1"/>
                        <a:t>Что делает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Python </a:t>
                      </a:r>
                      <a:endParaRPr lang="ru-RU" sz="1700" b="1" dirty="0"/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568270876"/>
                  </a:ext>
                </a:extLst>
              </a:tr>
              <a:tr h="6466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Приведение к нижнему регистру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Все буквы — маленькие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text.lower()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3438237883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Удаление пунктуации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Убираем знаки препинания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str.translate(...)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190135687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Токенизация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Делим на слова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nltk.word_tokenize(text)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829901890"/>
                  </a:ext>
                </a:extLst>
              </a:tr>
              <a:tr h="6466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Удаление стоп-слов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Убираем частые бесполезные слова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word not in stopwords.words('english')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1284202516"/>
                  </a:ext>
                </a:extLst>
              </a:tr>
              <a:tr h="6466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 b="0" dirty="0" err="1"/>
                        <a:t>Лемматизация</a:t>
                      </a:r>
                      <a:endParaRPr lang="ru-RU" sz="1700" b="0" dirty="0"/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Приводим слова к начальной форме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lemmatizer.lemmatize('running') → 'run'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308487986"/>
                  </a:ext>
                </a:extLst>
              </a:tr>
              <a:tr h="6466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Векторизация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700"/>
                        <a:t>Переводим текст в вектор для модели</a:t>
                      </a:r>
                    </a:p>
                  </a:txBody>
                  <a:tcPr marL="87387" marR="87387" marT="43693" marB="4369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 err="1"/>
                        <a:t>TfidfVectorizer</a:t>
                      </a:r>
                      <a:r>
                        <a:rPr lang="en-US" sz="1700" dirty="0"/>
                        <a:t>, </a:t>
                      </a:r>
                      <a:r>
                        <a:rPr lang="en-US" sz="1700" dirty="0" err="1"/>
                        <a:t>CountVectorizer</a:t>
                      </a:r>
                      <a:r>
                        <a:rPr lang="en-US" sz="1700" dirty="0"/>
                        <a:t>, Word2Vec</a:t>
                      </a:r>
                    </a:p>
                  </a:txBody>
                  <a:tcPr marL="87387" marR="87387" marT="43693" marB="43693" anchor="ctr"/>
                </a:tc>
                <a:extLst>
                  <a:ext uri="{0D108BD9-81ED-4DB2-BD59-A6C34878D82A}">
                    <a16:rowId xmlns:a16="http://schemas.microsoft.com/office/drawing/2014/main" val="2600346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8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D0DFF2-1F97-C09D-5AD9-7494E1AB7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Векторизация???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34F83E-C335-A153-C280-F190EFC9D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Векторизация – это термин, обозначающий классический подход к преобразованию входных данных из их исходного формата </a:t>
            </a:r>
            <a:r>
              <a:rPr lang="ru-RU" i="1" dirty="0"/>
              <a:t>(например, текста)</a:t>
            </a:r>
            <a:r>
              <a:rPr lang="ru-RU" dirty="0"/>
              <a:t> в векторы действительных чисел, которые понятны моделям машинного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252471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25949-E926-953A-F9DF-0E8A8690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ru-RU" dirty="0"/>
              <a:t>На примере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1C882D-8649-0356-AB5E-C8682DEDA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ru-RU" dirty="0" err="1"/>
              <a:t>texts</a:t>
            </a:r>
            <a:r>
              <a:rPr lang="ru-RU" dirty="0"/>
              <a:t> = [</a:t>
            </a:r>
          </a:p>
          <a:p>
            <a:r>
              <a:rPr lang="ru-RU" dirty="0"/>
              <a:t>    "Я люблю котов",</a:t>
            </a:r>
          </a:p>
          <a:p>
            <a:r>
              <a:rPr lang="ru-RU" dirty="0"/>
              <a:t>    "Я люблю собак"</a:t>
            </a:r>
          </a:p>
          <a:p>
            <a:r>
              <a:rPr lang="ru-RU" dirty="0"/>
              <a:t>]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Шаг 1: Строим словарь (все уникальные слова)</a:t>
            </a:r>
          </a:p>
          <a:p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67080CB-11A9-BA70-B0BA-A68B9A707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79948"/>
              </p:ext>
            </p:extLst>
          </p:nvPr>
        </p:nvGraphicFramePr>
        <p:xfrm>
          <a:off x="7487920" y="1550809"/>
          <a:ext cx="3903981" cy="3795501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867036">
                  <a:extLst>
                    <a:ext uri="{9D8B030D-6E8A-4147-A177-3AD203B41FA5}">
                      <a16:colId xmlns:a16="http://schemas.microsoft.com/office/drawing/2014/main" val="3233319115"/>
                    </a:ext>
                  </a:extLst>
                </a:gridCol>
                <a:gridCol w="2036945">
                  <a:extLst>
                    <a:ext uri="{9D8B030D-6E8A-4147-A177-3AD203B41FA5}">
                      <a16:colId xmlns:a16="http://schemas.microsoft.com/office/drawing/2014/main" val="1245247793"/>
                    </a:ext>
                  </a:extLst>
                </a:gridCol>
              </a:tblGrid>
              <a:tr h="8594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300" b="0" cap="none" spc="0">
                          <a:solidFill>
                            <a:schemeClr val="bg1"/>
                          </a:solidFill>
                        </a:rPr>
                        <a:t>Слово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300" b="0" cap="none" spc="0">
                          <a:solidFill>
                            <a:schemeClr val="bg1"/>
                          </a:solidFill>
                        </a:rPr>
                        <a:t>Индекс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338249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я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08392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люблю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7751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котов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409288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собак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88206" marR="188206" marT="188206" marB="9410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11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09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770B68-5393-4FB9-4A29-26DE7998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Шаг 2: Представляем предложения в виде векторов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6140E5-9DCD-DC1A-2178-545E0E576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Смотрим относительно предложения «Я люблю котов»:</a:t>
            </a:r>
          </a:p>
          <a:p>
            <a:r>
              <a:rPr lang="ru-RU" dirty="0"/>
              <a:t>Слова: я, люблю, котов встречаются по 1 разу , следовательно вектор будет </a:t>
            </a:r>
            <a:r>
              <a:rPr lang="en-US" dirty="0"/>
              <a:t>[</a:t>
            </a:r>
            <a:r>
              <a:rPr lang="ru-RU" dirty="0"/>
              <a:t>1, 1, 1</a:t>
            </a:r>
            <a:r>
              <a:rPr lang="en-US" dirty="0"/>
              <a:t>]</a:t>
            </a:r>
            <a:endParaRPr lang="ru-RU" dirty="0"/>
          </a:p>
          <a:p>
            <a:r>
              <a:rPr lang="ru-RU" dirty="0"/>
              <a:t>Слова: я, люблю, собак встречаются по 1, 1 и 0 раз соответственно. Вектором будет </a:t>
            </a:r>
            <a:r>
              <a:rPr lang="en-US" dirty="0"/>
              <a:t>[</a:t>
            </a:r>
            <a:r>
              <a:rPr lang="ru-RU" dirty="0"/>
              <a:t>1, 1, 0</a:t>
            </a:r>
            <a:r>
              <a:rPr lang="en-US" dirty="0"/>
              <a:t>]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Это и есть </a:t>
            </a:r>
            <a:r>
              <a:rPr lang="ru-RU" b="1" dirty="0" err="1"/>
              <a:t>Bag-of-Words</a:t>
            </a:r>
            <a:r>
              <a:rPr lang="ru-RU" b="1" dirty="0"/>
              <a:t> модель</a:t>
            </a:r>
          </a:p>
          <a:p>
            <a:r>
              <a:rPr lang="ru-RU" dirty="0"/>
              <a:t>Мы </a:t>
            </a:r>
            <a:r>
              <a:rPr lang="ru-RU" b="1" dirty="0"/>
              <a:t>не учитываем порядок слов</a:t>
            </a:r>
            <a:r>
              <a:rPr lang="ru-RU" dirty="0"/>
              <a:t>, а просто смотрим, какие слова есть в предложении.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37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B9C94-5065-9A2F-31D8-A77F9885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Предусловие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06288E-260A-1FF1-F8E4-0C51A4562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Сохраните себе на гугл диск следующий файл: </a:t>
            </a:r>
            <a:r>
              <a:rPr lang="en-US" dirty="0"/>
              <a:t>https://clck.ru/3NAL8w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221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D1875-A73A-83A1-7DC9-E3D6F600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Альтернативы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7C31993-729D-5F6A-ACA6-67DE027F6C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5688049"/>
              </p:ext>
            </p:extLst>
          </p:nvPr>
        </p:nvGraphicFramePr>
        <p:xfrm>
          <a:off x="700088" y="2629535"/>
          <a:ext cx="10691812" cy="292608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5345906">
                  <a:extLst>
                    <a:ext uri="{9D8B030D-6E8A-4147-A177-3AD203B41FA5}">
                      <a16:colId xmlns:a16="http://schemas.microsoft.com/office/drawing/2014/main" val="906741844"/>
                    </a:ext>
                  </a:extLst>
                </a:gridCol>
                <a:gridCol w="5345906">
                  <a:extLst>
                    <a:ext uri="{9D8B030D-6E8A-4147-A177-3AD203B41FA5}">
                      <a16:colId xmlns:a16="http://schemas.microsoft.com/office/drawing/2014/main" val="2550706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b="1"/>
                        <a:t>Метод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b="1" dirty="0"/>
                        <a:t>Что делает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25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CountVectorizer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Считает, сколько раз встречается слово (частотная модель)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25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TfidfVectorizer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Взвешивает частоту с учетом важности слова (TF * IDF)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1667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Word2Vec / GloVe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Учитывает контекст, слова с похожим значением близки по вектору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1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Глубокое понимание смысла предложения в контексте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053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20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0EA1C4-81EC-5344-0045-0374E82A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текста + простоя </a:t>
            </a:r>
            <a:r>
              <a:rPr lang="en-US" dirty="0" err="1"/>
              <a:t>gpt</a:t>
            </a:r>
            <a:r>
              <a:rPr lang="en-US" dirty="0"/>
              <a:t> </a:t>
            </a:r>
            <a:r>
              <a:rPr lang="ru-RU" dirty="0"/>
              <a:t>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360231-19A5-ECA9-5DDE-122FABC77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https://colab.research.google.com/drive/1Is4t4UhqxBQOg9sAH8iDTjmRgszmvANo#scrollTo=Vhc0PiHnW0U_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24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5973-6CD6-4DC2-9F53-8204FF37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sz="3400" dirty="0"/>
              <a:t>Модуль 1: Работа с пропущенными значениями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10559296-8F66-28DD-8E38-DDA65FF0E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138020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255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66E63-CF1A-7464-D789-238331E28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Модуль 1: Работа с пропущенными значениями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117E00B-1940-F42B-784A-5D7CA9361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6388864"/>
              </p:ext>
            </p:extLst>
          </p:nvPr>
        </p:nvGraphicFramePr>
        <p:xfrm>
          <a:off x="700088" y="2629535"/>
          <a:ext cx="10691811" cy="292608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563937">
                  <a:extLst>
                    <a:ext uri="{9D8B030D-6E8A-4147-A177-3AD203B41FA5}">
                      <a16:colId xmlns:a16="http://schemas.microsoft.com/office/drawing/2014/main" val="3330228373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3149910477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32224629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Метод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Что делает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Пример в </a:t>
                      </a:r>
                      <a:r>
                        <a:rPr lang="en-US"/>
                        <a:t>Pandas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335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isnull().sum()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Показывает количество пропусков в каждом столбце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df.isnull().sum()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484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dropna()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Удаляет строки или столбцы с пропусками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df.dropna()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18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fillna(</a:t>
                      </a:r>
                      <a:r>
                        <a:rPr lang="ru-RU"/>
                        <a:t>значение)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Заполняет пропуски заданным значением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df['age'].fillna(df['age'].mean())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091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df.copy()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Копирует DataFrame для безопасной обработки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df_cleaned</a:t>
                      </a:r>
                      <a:r>
                        <a:rPr lang="en-US" dirty="0"/>
                        <a:t> = </a:t>
                      </a:r>
                      <a:r>
                        <a:rPr lang="en-US" dirty="0" err="1"/>
                        <a:t>df.copy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1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94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36B10-6B2A-EEBC-336B-072402EF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sz="3400"/>
              <a:t>Модуль 2: Очистка от выбросов (анализ экстремальных значений)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0D6C09E-4F5E-7088-1CBE-A7050371C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032140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265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588E8-B0A8-F722-C871-B5F3FC61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700"/>
              <a:t>Модуль 2: Очистка от выбросов (анализ экстремальных значений)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2791A52-6F0C-FB41-42E6-911AC74E2F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621412"/>
              </p:ext>
            </p:extLst>
          </p:nvPr>
        </p:nvGraphicFramePr>
        <p:xfrm>
          <a:off x="700088" y="2391125"/>
          <a:ext cx="10691815" cy="36624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239915">
                  <a:extLst>
                    <a:ext uri="{9D8B030D-6E8A-4147-A177-3AD203B41FA5}">
                      <a16:colId xmlns:a16="http://schemas.microsoft.com/office/drawing/2014/main" val="467160319"/>
                    </a:ext>
                  </a:extLst>
                </a:gridCol>
                <a:gridCol w="2796195">
                  <a:extLst>
                    <a:ext uri="{9D8B030D-6E8A-4147-A177-3AD203B41FA5}">
                      <a16:colId xmlns:a16="http://schemas.microsoft.com/office/drawing/2014/main" val="2464191756"/>
                    </a:ext>
                  </a:extLst>
                </a:gridCol>
                <a:gridCol w="2793933">
                  <a:extLst>
                    <a:ext uri="{9D8B030D-6E8A-4147-A177-3AD203B41FA5}">
                      <a16:colId xmlns:a16="http://schemas.microsoft.com/office/drawing/2014/main" val="3884112196"/>
                    </a:ext>
                  </a:extLst>
                </a:gridCol>
                <a:gridCol w="2861772">
                  <a:extLst>
                    <a:ext uri="{9D8B030D-6E8A-4147-A177-3AD203B41FA5}">
                      <a16:colId xmlns:a16="http://schemas.microsoft.com/office/drawing/2014/main" val="1647496725"/>
                    </a:ext>
                  </a:extLst>
                </a:gridCol>
              </a:tblGrid>
              <a:tr h="427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900" b="1"/>
                        <a:t>Метод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900" b="1"/>
                        <a:t>Название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900" b="1"/>
                        <a:t>Описание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900" b="1"/>
                        <a:t>Формула / Принцип</a:t>
                      </a:r>
                    </a:p>
                  </a:txBody>
                  <a:tcPr marL="93100" marR="93100" marT="46549" marB="46549" anchor="ctr"/>
                </a:tc>
                <a:extLst>
                  <a:ext uri="{0D108BD9-81ED-4DB2-BD59-A6C34878D82A}">
                    <a16:rowId xmlns:a16="http://schemas.microsoft.com/office/drawing/2014/main" val="1109958427"/>
                  </a:ext>
                </a:extLst>
              </a:tr>
              <a:tr h="991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IQR</a:t>
                      </a:r>
                      <a:endParaRPr lang="en-US" sz="1900"/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900" err="1"/>
                        <a:t>Межквартильный</a:t>
                      </a:r>
                      <a:r>
                        <a:rPr lang="ru-RU" sz="1900"/>
                        <a:t> размах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900"/>
                        <a:t>Классический способ обнаружения выбросов на основе 1.5 × IQR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IQR = Q3 − Q1</a:t>
                      </a:r>
                      <a:r>
                        <a:rPr lang="ru-RU" sz="1900"/>
                        <a:t>Выбросы: &lt; </a:t>
                      </a:r>
                      <a:r>
                        <a:rPr lang="en-US" sz="1900"/>
                        <a:t>Q1 − 1.5×IQR </a:t>
                      </a:r>
                      <a:r>
                        <a:rPr lang="ru-RU" sz="1900"/>
                        <a:t>или &gt; </a:t>
                      </a:r>
                      <a:r>
                        <a:rPr lang="en-US" sz="1900"/>
                        <a:t>Q3 + 1.5×IQR</a:t>
                      </a:r>
                    </a:p>
                  </a:txBody>
                  <a:tcPr marL="93100" marR="93100" marT="46549" marB="46549" anchor="ctr"/>
                </a:tc>
                <a:extLst>
                  <a:ext uri="{0D108BD9-81ED-4DB2-BD59-A6C34878D82A}">
                    <a16:rowId xmlns:a16="http://schemas.microsoft.com/office/drawing/2014/main" val="1996475320"/>
                  </a:ext>
                </a:extLst>
              </a:tr>
              <a:tr h="991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Z-score</a:t>
                      </a:r>
                      <a:endParaRPr lang="en-US" sz="1900"/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Z-</a:t>
                      </a:r>
                      <a:r>
                        <a:rPr lang="ru-RU" sz="1900"/>
                        <a:t>оценка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900"/>
                        <a:t>Оценивает, насколько далеко значение от среднего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Z = (x − </a:t>
                      </a:r>
                      <a:r>
                        <a:rPr lang="el-GR" sz="1900"/>
                        <a:t>μ) / σ</a:t>
                      </a:r>
                      <a:r>
                        <a:rPr lang="ru-RU" sz="1900"/>
                        <a:t>Выбросы:</a:t>
                      </a:r>
                    </a:p>
                  </a:txBody>
                  <a:tcPr marL="93100" marR="93100" marT="46549" marB="46549" anchor="ctr"/>
                </a:tc>
                <a:extLst>
                  <a:ext uri="{0D108BD9-81ED-4DB2-BD59-A6C34878D82A}">
                    <a16:rowId xmlns:a16="http://schemas.microsoft.com/office/drawing/2014/main" val="3421891892"/>
                  </a:ext>
                </a:extLst>
              </a:tr>
              <a:tr h="9918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/>
                        <a:t>Modified Z-score</a:t>
                      </a:r>
                      <a:endParaRPr lang="en-US" sz="1900"/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900"/>
                        <a:t>Модифицированная </a:t>
                      </a:r>
                      <a:r>
                        <a:rPr lang="en-US" sz="1900"/>
                        <a:t>Z-</a:t>
                      </a:r>
                      <a:r>
                        <a:rPr lang="ru-RU" sz="1900"/>
                        <a:t>оценка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900"/>
                        <a:t>Лучше работает при наличии выбросов, использует медиану</a:t>
                      </a:r>
                    </a:p>
                  </a:txBody>
                  <a:tcPr marL="93100" marR="93100" marT="46549" marB="465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/>
                        <a:t>Z = 0.6745 × (x − median) / MAD</a:t>
                      </a:r>
                      <a:r>
                        <a:rPr lang="ru-RU" sz="1900"/>
                        <a:t>Выбросы:</a:t>
                      </a:r>
                    </a:p>
                  </a:txBody>
                  <a:tcPr marL="93100" marR="93100" marT="46549" marB="46549" anchor="ctr"/>
                </a:tc>
                <a:extLst>
                  <a:ext uri="{0D108BD9-81ED-4DB2-BD59-A6C34878D82A}">
                    <a16:rowId xmlns:a16="http://schemas.microsoft.com/office/drawing/2014/main" val="483088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03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28F3C-8256-055C-25B0-73FFC47D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Межквартальный интервал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E8EB72-5C0F-B24A-D3E8-4D0BB66AB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Межквартильный</a:t>
            </a:r>
            <a:r>
              <a:rPr lang="ru-RU" dirty="0"/>
              <a:t> интервал, также известный как </a:t>
            </a:r>
            <a:r>
              <a:rPr lang="ru-RU" dirty="0" err="1"/>
              <a:t>интерквартильный</a:t>
            </a:r>
            <a:r>
              <a:rPr lang="ru-RU" dirty="0"/>
              <a:t> размах (IQR), это мера рассеяния, которая показывает разброс значений в центральной части выборки. Он представляет собой разницу между третьим (Q3) и первым (Q1) квартилями набора данных. Другими словами, это диапазон значений, в который попадают 50% данных, расположенных в середине упорядоченного ряда. </a:t>
            </a:r>
          </a:p>
        </p:txBody>
      </p:sp>
    </p:spTree>
    <p:extLst>
      <p:ext uri="{BB962C8B-B14F-4D97-AF65-F5344CB8AC3E}">
        <p14:creationId xmlns:p14="http://schemas.microsoft.com/office/powerpoint/2010/main" val="204403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DC73B-00A2-5B39-1D60-4F11FBF90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r>
              <a:rPr lang="en-US" dirty="0"/>
              <a:t>Z-</a:t>
            </a:r>
            <a:r>
              <a:rPr lang="ru-RU" dirty="0"/>
              <a:t>оценка</a:t>
            </a:r>
          </a:p>
        </p:txBody>
      </p: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404B95-6802-FCC8-D347-87E94538E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anchor="t">
            <a:normAutofit/>
          </a:bodyPr>
          <a:lstStyle/>
          <a:p>
            <a:r>
              <a:rPr lang="ru-RU" dirty="0"/>
              <a:t>Стандартизованная величина, которая служит мерой силы выброса, то есть степени отличия конкретной оценки от типичного значения.</a:t>
            </a:r>
            <a:endParaRPr lang="ru-RU" b="1" dirty="0"/>
          </a:p>
        </p:txBody>
      </p:sp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Z-test: проверка гипотезы о среднем значении — WebAsk">
            <a:extLst>
              <a:ext uri="{FF2B5EF4-FFF2-40B4-BE49-F238E27FC236}">
                <a16:creationId xmlns:a16="http://schemas.microsoft.com/office/drawing/2014/main" id="{6D34A27E-B065-3D0C-0539-505963E04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" b="-1"/>
          <a:stretch>
            <a:fillRect/>
          </a:stretch>
        </p:blipFill>
        <p:spPr bwMode="auto">
          <a:xfrm>
            <a:off x="353200" y="2256184"/>
            <a:ext cx="11561723" cy="44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72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FD16FD-2A18-BBBB-1289-CA04FE4A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ru-RU" sz="2800" dirty="0"/>
              <a:t>Модуль 3: Масштабирование данных (Нормализация)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B3A47994-E0CB-805C-A16C-D90D9D2E1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95675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92723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1204</Words>
  <Application>Microsoft Office PowerPoint</Application>
  <PresentationFormat>Широкоэкранный</PresentationFormat>
  <Paragraphs>176</Paragraphs>
  <Slides>21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Calisto MT</vt:lpstr>
      <vt:lpstr>Univers Condensed</vt:lpstr>
      <vt:lpstr>ChronicleVTI</vt:lpstr>
      <vt:lpstr>Обработка и анализ данных</vt:lpstr>
      <vt:lpstr>Предусловие</vt:lpstr>
      <vt:lpstr>Модуль 1: Работа с пропущенными значениями</vt:lpstr>
      <vt:lpstr>Модуль 1: Работа с пропущенными значениями</vt:lpstr>
      <vt:lpstr>Модуль 2: Очистка от выбросов (анализ экстремальных значений)</vt:lpstr>
      <vt:lpstr>Модуль 2: Очистка от выбросов (анализ экстремальных значений)</vt:lpstr>
      <vt:lpstr>Межквартальный интервал</vt:lpstr>
      <vt:lpstr>Z-оценка</vt:lpstr>
      <vt:lpstr>Модуль 3: Масштабирование данных (Нормализация)</vt:lpstr>
      <vt:lpstr>Модуль 3: Масштабирование данных (Нормализация)</vt:lpstr>
      <vt:lpstr>Модуль 4: Кодирование категориальных признаков</vt:lpstr>
      <vt:lpstr>Модуль 4: Кодирование категориальных признаков</vt:lpstr>
      <vt:lpstr>Модуль 5: Удаление дубликатов</vt:lpstr>
      <vt:lpstr>Модуль 6: Приведение типов данных</vt:lpstr>
      <vt:lpstr>Модуль 7: Обработка текстовых данных</vt:lpstr>
      <vt:lpstr>Модуль 7: Обработка текстовых данных</vt:lpstr>
      <vt:lpstr>Векторизация???</vt:lpstr>
      <vt:lpstr>На примере</vt:lpstr>
      <vt:lpstr>Шаг 2: Представляем предложения в виде векторов</vt:lpstr>
      <vt:lpstr>Альтернативы</vt:lpstr>
      <vt:lpstr>Анализ текста + простоя gpt модель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Борздун</dc:creator>
  <cp:lastModifiedBy>Анна Борздун</cp:lastModifiedBy>
  <cp:revision>3</cp:revision>
  <dcterms:created xsi:type="dcterms:W3CDTF">2025-07-17T10:29:58Z</dcterms:created>
  <dcterms:modified xsi:type="dcterms:W3CDTF">2025-07-17T14:54:07Z</dcterms:modified>
</cp:coreProperties>
</file>